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2"/>
  </p:notesMasterIdLst>
  <p:sldIdLst>
    <p:sldId id="859" r:id="rId2"/>
    <p:sldId id="986" r:id="rId3"/>
    <p:sldId id="991" r:id="rId4"/>
    <p:sldId id="992" r:id="rId5"/>
    <p:sldId id="993" r:id="rId6"/>
    <p:sldId id="994" r:id="rId7"/>
    <p:sldId id="996" r:id="rId8"/>
    <p:sldId id="997" r:id="rId9"/>
    <p:sldId id="1027" r:id="rId10"/>
    <p:sldId id="998" r:id="rId11"/>
    <p:sldId id="1028" r:id="rId12"/>
    <p:sldId id="999" r:id="rId13"/>
    <p:sldId id="1029" r:id="rId14"/>
    <p:sldId id="1000" r:id="rId15"/>
    <p:sldId id="1001" r:id="rId16"/>
    <p:sldId id="1002" r:id="rId17"/>
    <p:sldId id="1003" r:id="rId18"/>
    <p:sldId id="1004" r:id="rId19"/>
    <p:sldId id="1005" r:id="rId20"/>
    <p:sldId id="1006" r:id="rId21"/>
    <p:sldId id="1008" r:id="rId22"/>
    <p:sldId id="1009" r:id="rId23"/>
    <p:sldId id="1010" r:id="rId24"/>
    <p:sldId id="1012" r:id="rId25"/>
    <p:sldId id="1013" r:id="rId26"/>
    <p:sldId id="1014" r:id="rId27"/>
    <p:sldId id="1015" r:id="rId28"/>
    <p:sldId id="1016" r:id="rId29"/>
    <p:sldId id="1017" r:id="rId30"/>
    <p:sldId id="1018" r:id="rId31"/>
    <p:sldId id="1019" r:id="rId32"/>
    <p:sldId id="987" r:id="rId33"/>
    <p:sldId id="989" r:id="rId34"/>
    <p:sldId id="990" r:id="rId35"/>
    <p:sldId id="1021" r:id="rId36"/>
    <p:sldId id="988" r:id="rId37"/>
    <p:sldId id="1022" r:id="rId38"/>
    <p:sldId id="1023" r:id="rId39"/>
    <p:sldId id="1024" r:id="rId40"/>
    <p:sldId id="1025" r:id="rId4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11" d="100"/>
          <a:sy n="111" d="100"/>
        </p:scale>
        <p:origin x="64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2025/6/30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训练五年级上册英语译林版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2025/6/30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2060848"/>
            <a:ext cx="12192000" cy="114076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200" dirty="0">
                <a:solidFill>
                  <a:srgbClr val="70AD47">
                    <a:lumMod val="75000"/>
                  </a:srgbClr>
                </a:solidFill>
                <a:ea typeface="楷体" panose="02010609060101010101" pitchFamily="49" charset="-122"/>
                <a:cs typeface="Times New Roman" panose="02020603050405020304" pitchFamily="18" charset="0"/>
              </a:rPr>
              <a:t>第七单元提优测评卷</a:t>
            </a:r>
            <a:endParaRPr lang="zh-CN" altLang="en-US" sz="4000" dirty="0">
              <a:solidFill>
                <a:prstClr val="black"/>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84995"/>
          </a:xfrm>
        </p:spPr>
        <p:txBody>
          <a:bodyPr/>
          <a:lstStyle/>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Running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Playing football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Both A and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622598" y="1988840"/>
            <a:ext cx="11224104"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M1</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Do you like swimming, Jack</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M2</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Yes, I do. And I like playing football too. What about you, Tom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M1</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 like running and playing football.</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What does Tom like doing</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65546" y="845258"/>
            <a:ext cx="444352" cy="523220"/>
          </a:xfrm>
          <a:prstGeom prst="rect">
            <a:avLst/>
          </a:prstGeom>
        </p:spPr>
        <p:txBody>
          <a:bodyPr wrap="none">
            <a:spAutoFit/>
          </a:bodyPr>
          <a:lstStyle/>
          <a:p>
            <a:r>
              <a:rPr lang="en-US" altLang="zh-CN" dirty="0"/>
              <a:t>C</a:t>
            </a:r>
            <a:endParaRPr lang="zh-CN" altLang="en-US" dirty="0"/>
          </a:p>
        </p:txBody>
      </p:sp>
    </p:spTree>
    <p:extLst>
      <p:ext uri="{BB962C8B-B14F-4D97-AF65-F5344CB8AC3E}">
        <p14:creationId xmlns:p14="http://schemas.microsoft.com/office/powerpoint/2010/main" val="1411478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03177"/>
          </a:xfrm>
        </p:spPr>
        <p:txBody>
          <a:bodyPr/>
          <a:lstStyle/>
          <a:p>
            <a:pPr hangingPunct="0">
              <a:spcAft>
                <a:spcPts val="0"/>
              </a:spcAft>
              <a:tabLst>
                <a:tab pos="539750" algn="l"/>
                <a:tab pos="630238" algn="l"/>
                <a:tab pos="1793875" algn="l"/>
                <a:tab pos="4410075" algn="l"/>
                <a:tab pos="5130800" algn="l"/>
                <a:tab pos="72898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 clothes factory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makes clothes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She’s a worker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694606" y="2049297"/>
            <a:ext cx="11126863"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What does your mother do, Lucy</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She is a worker. She works in a clothes factory. She makes clothes.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Where does Lucy’s mother work</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27722" y="848850"/>
            <a:ext cx="444352" cy="523220"/>
          </a:xfrm>
          <a:prstGeom prst="rect">
            <a:avLst/>
          </a:prstGeom>
        </p:spPr>
        <p:txBody>
          <a:bodyPr wrap="none">
            <a:spAutoFit/>
          </a:bodyPr>
          <a:lstStyle/>
          <a:p>
            <a:r>
              <a:rPr lang="en-US" altLang="zh-CN" dirty="0"/>
              <a:t>A</a:t>
            </a:r>
            <a:endParaRPr lang="zh-CN" altLang="en-US" dirty="0"/>
          </a:p>
        </p:txBody>
      </p:sp>
    </p:spTree>
    <p:extLst>
      <p:ext uri="{BB962C8B-B14F-4D97-AF65-F5344CB8AC3E}">
        <p14:creationId xmlns:p14="http://schemas.microsoft.com/office/powerpoint/2010/main" val="2599569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将人名与相应的图片连线。</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1"/>
          <p:cNvSpPr txBox="1">
            <a:spLocks/>
          </p:cNvSpPr>
          <p:nvPr/>
        </p:nvSpPr>
        <p:spPr bwMode="auto">
          <a:xfrm>
            <a:off x="334566" y="1404002"/>
            <a:ext cx="11485848" cy="3242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Hello, I’m Lily. My friends and I do a lot of things at weekends. I often have a picnic with my family. Alice usually plays the piano. She can play it very well. Ben always flies the kite in the park. Tom usually watches TV at home. He likes watching TV very much. What about Mary</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Let me tell you. She usually draws pictures. She likes drawing.</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026259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Alice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Mary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89482" y="3005425"/>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we99.jpg" descr="id:2147488764;FounderCES"/>
          <p:cNvPicPr/>
          <p:nvPr/>
        </p:nvPicPr>
        <p:blipFill>
          <a:blip r:embed="rId2"/>
          <a:stretch>
            <a:fillRect/>
          </a:stretch>
        </p:blipFill>
        <p:spPr>
          <a:xfrm>
            <a:off x="1004919" y="2868442"/>
            <a:ext cx="953898" cy="1352646"/>
          </a:xfrm>
          <a:prstGeom prst="rect">
            <a:avLst/>
          </a:prstGeom>
        </p:spPr>
      </p:pic>
      <p:pic>
        <p:nvPicPr>
          <p:cNvPr id="5" name="we100.jpg" descr="id:2147488771;FounderCES"/>
          <p:cNvPicPr/>
          <p:nvPr/>
        </p:nvPicPr>
        <p:blipFill>
          <a:blip r:embed="rId3"/>
          <a:stretch>
            <a:fillRect/>
          </a:stretch>
        </p:blipFill>
        <p:spPr>
          <a:xfrm>
            <a:off x="2755764" y="2712875"/>
            <a:ext cx="1922786" cy="1352646"/>
          </a:xfrm>
          <a:prstGeom prst="rect">
            <a:avLst/>
          </a:prstGeom>
        </p:spPr>
      </p:pic>
      <p:pic>
        <p:nvPicPr>
          <p:cNvPr id="6" name="we101.jpg" descr="id:2147488778;FounderCES"/>
          <p:cNvPicPr/>
          <p:nvPr/>
        </p:nvPicPr>
        <p:blipFill>
          <a:blip r:embed="rId4"/>
          <a:stretch>
            <a:fillRect/>
          </a:stretch>
        </p:blipFill>
        <p:spPr>
          <a:xfrm>
            <a:off x="5091059" y="2712874"/>
            <a:ext cx="1484563" cy="1274349"/>
          </a:xfrm>
          <a:prstGeom prst="rect">
            <a:avLst/>
          </a:prstGeom>
        </p:spPr>
      </p:pic>
      <p:pic>
        <p:nvPicPr>
          <p:cNvPr id="7" name="we102.jpg" descr="id:2147488785;FounderCES"/>
          <p:cNvPicPr/>
          <p:nvPr/>
        </p:nvPicPr>
        <p:blipFill>
          <a:blip r:embed="rId5"/>
          <a:stretch>
            <a:fillRect/>
          </a:stretch>
        </p:blipFill>
        <p:spPr>
          <a:xfrm>
            <a:off x="7262509" y="2801727"/>
            <a:ext cx="1329661" cy="1352646"/>
          </a:xfrm>
          <a:prstGeom prst="rect">
            <a:avLst/>
          </a:prstGeom>
        </p:spPr>
      </p:pic>
      <p:pic>
        <p:nvPicPr>
          <p:cNvPr id="8" name="we103.jpg" descr="id:2147488792;FounderCES"/>
          <p:cNvPicPr/>
          <p:nvPr/>
        </p:nvPicPr>
        <p:blipFill>
          <a:blip r:embed="rId6"/>
          <a:stretch>
            <a:fillRect/>
          </a:stretch>
        </p:blipFill>
        <p:spPr>
          <a:xfrm>
            <a:off x="9223088" y="2796434"/>
            <a:ext cx="2665317" cy="1352646"/>
          </a:xfrm>
          <a:prstGeom prst="rect">
            <a:avLst/>
          </a:prstGeom>
        </p:spPr>
      </p:pic>
      <p:cxnSp>
        <p:nvCxnSpPr>
          <p:cNvPr id="10" name="直接连接符 9"/>
          <p:cNvCxnSpPr/>
          <p:nvPr/>
        </p:nvCxnSpPr>
        <p:spPr>
          <a:xfrm>
            <a:off x="910630" y="1402966"/>
            <a:ext cx="2304256" cy="125802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204803" y="1439076"/>
            <a:ext cx="4474579" cy="151446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H="1">
            <a:off x="1414686" y="1396026"/>
            <a:ext cx="4104661" cy="160939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7531738" y="1371665"/>
            <a:ext cx="2304256" cy="125802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a:endCxn id="6" idx="0"/>
          </p:cNvCxnSpPr>
          <p:nvPr/>
        </p:nvCxnSpPr>
        <p:spPr>
          <a:xfrm flipH="1">
            <a:off x="5833341" y="1402966"/>
            <a:ext cx="3732297" cy="130990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4562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 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补全对话。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78544" y="1340768"/>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Who’s that girl</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She’s my sister.</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b="1" u="sng"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does</a:t>
            </a: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 she do </a:t>
            </a:r>
            <a:r>
              <a:rPr lang="en-US" altLang="zh-CN" b="1" u="sng"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weekends</a:t>
            </a:r>
            <a:r>
              <a:rPr lang="zh-CN"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 She usually plays </a:t>
            </a:r>
            <a:r>
              <a:rPr lang="en-US" altLang="zh-CN" b="1" u="sng"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table</a:t>
            </a: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tennis</a:t>
            </a: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Sometimes</a:t>
            </a: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 she </a:t>
            </a:r>
            <a:r>
              <a:rPr lang="en-US" altLang="zh-CN" b="1" u="sng"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goes</a:t>
            </a: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swimming</a:t>
            </a: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 What about you</a:t>
            </a:r>
            <a:r>
              <a:rPr lang="zh-CN"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 I often </a:t>
            </a:r>
            <a:r>
              <a:rPr lang="en-US" altLang="zh-CN" b="1" u="sng"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watch</a:t>
            </a: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TV</a:t>
            </a: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 at home</a:t>
            </a:r>
            <a:r>
              <a:rPr lang="en-US" altLang="zh-CN" b="1" dirty="0" smtClean="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380156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Who’s that girl?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She’s my sister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do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usually plays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about you?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often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134766" y="2132856"/>
            <a:ext cx="862737" cy="523220"/>
          </a:xfrm>
          <a:prstGeom prst="rect">
            <a:avLst/>
          </a:prstGeom>
        </p:spPr>
        <p:txBody>
          <a:bodyPr wrap="none">
            <a:spAutoFit/>
          </a:bodyPr>
          <a:lstStyle/>
          <a:p>
            <a:r>
              <a:rPr lang="en-US" altLang="zh-CN" dirty="0">
                <a:uFill>
                  <a:solidFill>
                    <a:srgbClr val="000000"/>
                  </a:solidFill>
                </a:uFill>
              </a:rPr>
              <a:t>does</a:t>
            </a:r>
            <a:endParaRPr lang="zh-CN" altLang="en-US" dirty="0"/>
          </a:p>
        </p:txBody>
      </p:sp>
      <p:sp>
        <p:nvSpPr>
          <p:cNvPr id="4" name="矩形 3"/>
          <p:cNvSpPr/>
          <p:nvPr/>
        </p:nvSpPr>
        <p:spPr>
          <a:xfrm>
            <a:off x="4655046" y="2103334"/>
            <a:ext cx="2050561" cy="523220"/>
          </a:xfrm>
          <a:prstGeom prst="rect">
            <a:avLst/>
          </a:prstGeom>
        </p:spPr>
        <p:txBody>
          <a:bodyPr wrap="none">
            <a:spAutoFit/>
          </a:bodyPr>
          <a:lstStyle/>
          <a:p>
            <a:r>
              <a:rPr lang="en-US" altLang="zh-CN" dirty="0">
                <a:uFill>
                  <a:solidFill>
                    <a:srgbClr val="000000"/>
                  </a:solidFill>
                </a:uFill>
              </a:rPr>
              <a:t>at</a:t>
            </a:r>
            <a:r>
              <a:rPr lang="en-US" altLang="zh-CN" dirty="0"/>
              <a:t> </a:t>
            </a:r>
            <a:r>
              <a:rPr lang="en-US" altLang="zh-CN" dirty="0">
                <a:uFill>
                  <a:solidFill>
                    <a:srgbClr val="000000"/>
                  </a:solidFill>
                </a:uFill>
              </a:rPr>
              <a:t>weekends</a:t>
            </a:r>
            <a:endParaRPr lang="zh-CN" altLang="en-US" dirty="0"/>
          </a:p>
        </p:txBody>
      </p:sp>
      <p:sp>
        <p:nvSpPr>
          <p:cNvPr id="5" name="矩形 4"/>
          <p:cNvSpPr/>
          <p:nvPr/>
        </p:nvSpPr>
        <p:spPr>
          <a:xfrm>
            <a:off x="3729151" y="2753218"/>
            <a:ext cx="1951175" cy="523220"/>
          </a:xfrm>
          <a:prstGeom prst="rect">
            <a:avLst/>
          </a:prstGeom>
        </p:spPr>
        <p:txBody>
          <a:bodyPr wrap="none">
            <a:spAutoFit/>
          </a:bodyPr>
          <a:lstStyle/>
          <a:p>
            <a:r>
              <a:rPr lang="en-US" altLang="zh-CN" dirty="0">
                <a:uFill>
                  <a:solidFill>
                    <a:srgbClr val="000000"/>
                  </a:solidFill>
                </a:uFill>
              </a:rPr>
              <a:t>table</a:t>
            </a:r>
            <a:r>
              <a:rPr lang="en-US" altLang="zh-CN" dirty="0"/>
              <a:t> </a:t>
            </a:r>
            <a:r>
              <a:rPr lang="en-US" altLang="zh-CN" dirty="0">
                <a:uFill>
                  <a:solidFill>
                    <a:srgbClr val="000000"/>
                  </a:solidFill>
                </a:uFill>
              </a:rPr>
              <a:t>tennis</a:t>
            </a:r>
            <a:endParaRPr lang="zh-CN" altLang="en-US" dirty="0"/>
          </a:p>
        </p:txBody>
      </p:sp>
      <p:sp>
        <p:nvSpPr>
          <p:cNvPr id="6" name="矩形 5"/>
          <p:cNvSpPr/>
          <p:nvPr/>
        </p:nvSpPr>
        <p:spPr>
          <a:xfrm>
            <a:off x="6095206" y="2768742"/>
            <a:ext cx="1840568" cy="523220"/>
          </a:xfrm>
          <a:prstGeom prst="rect">
            <a:avLst/>
          </a:prstGeom>
        </p:spPr>
        <p:txBody>
          <a:bodyPr wrap="none">
            <a:spAutoFit/>
          </a:bodyPr>
          <a:lstStyle/>
          <a:p>
            <a:r>
              <a:rPr lang="en-US" altLang="zh-CN" dirty="0">
                <a:uFill>
                  <a:solidFill>
                    <a:srgbClr val="000000"/>
                  </a:solidFill>
                </a:uFill>
              </a:rPr>
              <a:t>Sometimes</a:t>
            </a:r>
            <a:endParaRPr lang="zh-CN" altLang="en-US" dirty="0"/>
          </a:p>
        </p:txBody>
      </p:sp>
      <p:sp>
        <p:nvSpPr>
          <p:cNvPr id="7" name="矩形 6"/>
          <p:cNvSpPr/>
          <p:nvPr/>
        </p:nvSpPr>
        <p:spPr>
          <a:xfrm>
            <a:off x="8543478" y="2743104"/>
            <a:ext cx="2509020" cy="523220"/>
          </a:xfrm>
          <a:prstGeom prst="rect">
            <a:avLst/>
          </a:prstGeom>
        </p:spPr>
        <p:txBody>
          <a:bodyPr wrap="none">
            <a:spAutoFit/>
          </a:bodyPr>
          <a:lstStyle/>
          <a:p>
            <a:r>
              <a:rPr lang="en-US" altLang="zh-CN" dirty="0">
                <a:uFill>
                  <a:solidFill>
                    <a:srgbClr val="000000"/>
                  </a:solidFill>
                </a:uFill>
              </a:rPr>
              <a:t>goes</a:t>
            </a:r>
            <a:r>
              <a:rPr lang="en-US" altLang="zh-CN" dirty="0"/>
              <a:t> </a:t>
            </a:r>
            <a:r>
              <a:rPr lang="en-US" altLang="zh-CN" dirty="0">
                <a:uFill>
                  <a:solidFill>
                    <a:srgbClr val="000000"/>
                  </a:solidFill>
                </a:uFill>
              </a:rPr>
              <a:t>swimming</a:t>
            </a:r>
            <a:endParaRPr lang="zh-CN" altLang="en-US" dirty="0"/>
          </a:p>
        </p:txBody>
      </p:sp>
      <p:sp>
        <p:nvSpPr>
          <p:cNvPr id="8" name="矩形 7"/>
          <p:cNvSpPr/>
          <p:nvPr/>
        </p:nvSpPr>
        <p:spPr>
          <a:xfrm>
            <a:off x="2134766" y="4056020"/>
            <a:ext cx="1685013" cy="523220"/>
          </a:xfrm>
          <a:prstGeom prst="rect">
            <a:avLst/>
          </a:prstGeom>
        </p:spPr>
        <p:txBody>
          <a:bodyPr wrap="none">
            <a:spAutoFit/>
          </a:bodyPr>
          <a:lstStyle/>
          <a:p>
            <a:r>
              <a:rPr lang="en-US" altLang="zh-CN" dirty="0">
                <a:uFill>
                  <a:solidFill>
                    <a:srgbClr val="000000"/>
                  </a:solidFill>
                </a:uFill>
              </a:rPr>
              <a:t>watch</a:t>
            </a:r>
            <a:r>
              <a:rPr lang="en-US" altLang="zh-CN" dirty="0"/>
              <a:t> </a:t>
            </a:r>
            <a:r>
              <a:rPr lang="en-US" altLang="zh-CN" dirty="0">
                <a:uFill>
                  <a:solidFill>
                    <a:srgbClr val="000000"/>
                  </a:solidFill>
                </a:uFill>
              </a:rPr>
              <a:t>TV</a:t>
            </a:r>
            <a:endParaRPr lang="zh-CN" altLang="en-US" dirty="0"/>
          </a:p>
        </p:txBody>
      </p:sp>
    </p:spTree>
    <p:extLst>
      <p:ext uri="{BB962C8B-B14F-4D97-AF65-F5344CB8AC3E}">
        <p14:creationId xmlns:p14="http://schemas.microsoft.com/office/powerpoint/2010/main" val="1808989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88500"/>
          </a:xfrm>
        </p:spPr>
        <p:txBody>
          <a:bodyPr/>
          <a:lstStyle/>
          <a:p>
            <a:pPr algn="ctr" hangingPunct="0">
              <a:spcAft>
                <a:spcPts val="0"/>
              </a:spcAft>
              <a:tabLst>
                <a:tab pos="540385" algn="l"/>
                <a:tab pos="630555" algn="l"/>
                <a:tab pos="4410710" algn="l"/>
                <a:tab pos="5130800" algn="l"/>
                <a:tab pos="7291070" algn="l"/>
              </a:tabLst>
            </a:pP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笔试部分</a:t>
            </a:r>
            <a:r>
              <a:rPr lang="zh-CN"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七、 选出单词画线部分发音与其他不同的一项。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reads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under the </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Cky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Bwimming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lesson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afternoon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girl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old woman and </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Bhows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Aome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the </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Binema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new film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82638" y="2132856"/>
            <a:ext cx="444352" cy="523220"/>
          </a:xfrm>
          <a:prstGeom prst="rect">
            <a:avLst/>
          </a:prstGeom>
        </p:spPr>
        <p:txBody>
          <a:bodyPr wrap="none">
            <a:spAutoFit/>
          </a:bodyPr>
          <a:lstStyle/>
          <a:p>
            <a:r>
              <a:rPr lang="en-US" altLang="zh-CN" dirty="0"/>
              <a:t>A</a:t>
            </a:r>
            <a:endParaRPr lang="zh-CN" altLang="en-US" dirty="0"/>
          </a:p>
        </p:txBody>
      </p:sp>
      <p:sp>
        <p:nvSpPr>
          <p:cNvPr id="4" name="矩形 3"/>
          <p:cNvSpPr/>
          <p:nvPr/>
        </p:nvSpPr>
        <p:spPr>
          <a:xfrm>
            <a:off x="933444" y="2746744"/>
            <a:ext cx="444352" cy="523220"/>
          </a:xfrm>
          <a:prstGeom prst="rect">
            <a:avLst/>
          </a:prstGeom>
        </p:spPr>
        <p:txBody>
          <a:bodyPr wrap="none">
            <a:spAutoFit/>
          </a:bodyPr>
          <a:lstStyle/>
          <a:p>
            <a:r>
              <a:rPr lang="en-US" altLang="zh-CN" dirty="0"/>
              <a:t>A</a:t>
            </a:r>
            <a:endParaRPr lang="zh-CN" altLang="en-US" dirty="0"/>
          </a:p>
        </p:txBody>
      </p:sp>
      <p:sp>
        <p:nvSpPr>
          <p:cNvPr id="5" name="矩形 4"/>
          <p:cNvSpPr/>
          <p:nvPr/>
        </p:nvSpPr>
        <p:spPr>
          <a:xfrm>
            <a:off x="961240" y="3394888"/>
            <a:ext cx="423514" cy="523220"/>
          </a:xfrm>
          <a:prstGeom prst="rect">
            <a:avLst/>
          </a:prstGeom>
        </p:spPr>
        <p:txBody>
          <a:bodyPr wrap="none">
            <a:spAutoFit/>
          </a:bodyPr>
          <a:lstStyle/>
          <a:p>
            <a:r>
              <a:rPr lang="en-US" altLang="zh-CN" dirty="0"/>
              <a:t>B</a:t>
            </a:r>
            <a:endParaRPr lang="zh-CN" altLang="en-US" dirty="0"/>
          </a:p>
        </p:txBody>
      </p:sp>
      <p:sp>
        <p:nvSpPr>
          <p:cNvPr id="6" name="矩形 5"/>
          <p:cNvSpPr/>
          <p:nvPr/>
        </p:nvSpPr>
        <p:spPr>
          <a:xfrm>
            <a:off x="922049" y="4042888"/>
            <a:ext cx="444352" cy="523220"/>
          </a:xfrm>
          <a:prstGeom prst="rect">
            <a:avLst/>
          </a:prstGeom>
        </p:spPr>
        <p:txBody>
          <a:bodyPr wrap="none">
            <a:spAutoFit/>
          </a:bodyPr>
          <a:lstStyle/>
          <a:p>
            <a:r>
              <a:rPr lang="en-US" altLang="zh-CN" dirty="0"/>
              <a:t>A</a:t>
            </a:r>
            <a:endParaRPr lang="zh-CN" altLang="en-US" dirty="0"/>
          </a:p>
        </p:txBody>
      </p:sp>
    </p:spTree>
    <p:extLst>
      <p:ext uri="{BB962C8B-B14F-4D97-AF65-F5344CB8AC3E}">
        <p14:creationId xmlns:p14="http://schemas.microsoft.com/office/powerpoint/2010/main" val="3666798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八、 词汇。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根据中文、音标或首字母提示填空。（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live in a new house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want to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拜访他们</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mother likes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看电影</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her friends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Yang Ling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ɔ</a:t>
            </a:r>
            <a:r>
              <a:rPr lang="en-US" altLang="zh-CN" dirty="0" err="1">
                <a:solidFill>
                  <a:srgbClr val="000000"/>
                </a:solidFill>
                <a:latin typeface="Times New Roman" panose="02020603050405020304" pitchFamily="18" charset="0"/>
                <a:ea typeface="IPAPANNEW"/>
                <a:cs typeface="Times New Roman" panose="02020603050405020304" pitchFamily="18" charset="0"/>
              </a:rPr>
              <a:t>ː</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lwe</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does her homework in the evening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a:t>
            </a:r>
            <a:r>
              <a:rPr lang="en-US" altLang="zh-CN" dirty="0" err="1">
                <a:solidFill>
                  <a:srgbClr val="000000"/>
                </a:solidFill>
                <a:latin typeface="Times New Roman" panose="02020603050405020304" pitchFamily="18" charset="0"/>
                <a:ea typeface="IPAPANNEW"/>
                <a:cs typeface="Times New Roman" panose="02020603050405020304" pitchFamily="18" charset="0"/>
              </a:rPr>
              <a:t>ː</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ʒ</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get up at 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in the morning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aunt likes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her friends on 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nt</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095206" y="2132856"/>
            <a:ext cx="1691489" cy="523220"/>
          </a:xfrm>
          <a:prstGeom prst="rect">
            <a:avLst/>
          </a:prstGeom>
        </p:spPr>
        <p:txBody>
          <a:bodyPr wrap="none">
            <a:spAutoFit/>
          </a:bodyPr>
          <a:lstStyle/>
          <a:p>
            <a:r>
              <a:rPr lang="en-US" altLang="zh-CN" dirty="0"/>
              <a:t>visit them</a:t>
            </a:r>
            <a:endParaRPr lang="zh-CN" altLang="en-US" dirty="0"/>
          </a:p>
        </p:txBody>
      </p:sp>
      <p:sp>
        <p:nvSpPr>
          <p:cNvPr id="4" name="矩形 3"/>
          <p:cNvSpPr/>
          <p:nvPr/>
        </p:nvSpPr>
        <p:spPr>
          <a:xfrm>
            <a:off x="3423070" y="2708920"/>
            <a:ext cx="2430474" cy="523220"/>
          </a:xfrm>
          <a:prstGeom prst="rect">
            <a:avLst/>
          </a:prstGeom>
        </p:spPr>
        <p:txBody>
          <a:bodyPr wrap="none">
            <a:spAutoFit/>
          </a:bodyPr>
          <a:lstStyle/>
          <a:p>
            <a:r>
              <a:rPr lang="en-US" altLang="zh-CN" dirty="0"/>
              <a:t>watching films</a:t>
            </a:r>
            <a:endParaRPr lang="zh-CN" altLang="en-US" dirty="0"/>
          </a:p>
        </p:txBody>
      </p:sp>
      <p:sp>
        <p:nvSpPr>
          <p:cNvPr id="5" name="矩形 4"/>
          <p:cNvSpPr/>
          <p:nvPr/>
        </p:nvSpPr>
        <p:spPr>
          <a:xfrm>
            <a:off x="2494806" y="3374084"/>
            <a:ext cx="1221809" cy="523220"/>
          </a:xfrm>
          <a:prstGeom prst="rect">
            <a:avLst/>
          </a:prstGeom>
        </p:spPr>
        <p:txBody>
          <a:bodyPr wrap="none">
            <a:spAutoFit/>
          </a:bodyPr>
          <a:lstStyle/>
          <a:p>
            <a:r>
              <a:rPr lang="en-US" altLang="zh-CN" dirty="0"/>
              <a:t>always</a:t>
            </a:r>
            <a:endParaRPr lang="zh-CN" altLang="en-US" dirty="0"/>
          </a:p>
        </p:txBody>
      </p:sp>
      <p:sp>
        <p:nvSpPr>
          <p:cNvPr id="6" name="矩形 5"/>
          <p:cNvSpPr/>
          <p:nvPr/>
        </p:nvSpPr>
        <p:spPr>
          <a:xfrm>
            <a:off x="1198662" y="4005064"/>
            <a:ext cx="1282723" cy="523220"/>
          </a:xfrm>
          <a:prstGeom prst="rect">
            <a:avLst/>
          </a:prstGeom>
        </p:spPr>
        <p:txBody>
          <a:bodyPr wrap="none">
            <a:spAutoFit/>
          </a:bodyPr>
          <a:lstStyle/>
          <a:p>
            <a:r>
              <a:rPr lang="en-US" altLang="zh-CN" dirty="0"/>
              <a:t>usually</a:t>
            </a:r>
            <a:endParaRPr lang="zh-CN" altLang="en-US" dirty="0"/>
          </a:p>
        </p:txBody>
      </p:sp>
      <p:sp>
        <p:nvSpPr>
          <p:cNvPr id="7" name="矩形 6"/>
          <p:cNvSpPr/>
          <p:nvPr/>
        </p:nvSpPr>
        <p:spPr>
          <a:xfrm>
            <a:off x="3048872" y="4653136"/>
            <a:ext cx="1284326" cy="523220"/>
          </a:xfrm>
          <a:prstGeom prst="rect">
            <a:avLst/>
          </a:prstGeom>
        </p:spPr>
        <p:txBody>
          <a:bodyPr wrap="none">
            <a:spAutoFit/>
          </a:bodyPr>
          <a:lstStyle/>
          <a:p>
            <a:r>
              <a:rPr lang="en-US" altLang="zh-CN" dirty="0" smtClean="0"/>
              <a:t>hatting</a:t>
            </a:r>
            <a:endParaRPr lang="zh-CN" altLang="en-US" dirty="0"/>
          </a:p>
        </p:txBody>
      </p:sp>
      <p:sp>
        <p:nvSpPr>
          <p:cNvPr id="8" name="矩形 7"/>
          <p:cNvSpPr/>
          <p:nvPr/>
        </p:nvSpPr>
        <p:spPr>
          <a:xfrm>
            <a:off x="7894146" y="4714526"/>
            <a:ext cx="1441420" cy="523220"/>
          </a:xfrm>
          <a:prstGeom prst="rect">
            <a:avLst/>
          </a:prstGeom>
        </p:spPr>
        <p:txBody>
          <a:bodyPr wrap="none">
            <a:spAutoFit/>
          </a:bodyPr>
          <a:lstStyle/>
          <a:p>
            <a:r>
              <a:rPr lang="en-US" altLang="zh-CN" dirty="0"/>
              <a:t>Internet</a:t>
            </a:r>
            <a:endParaRPr lang="zh-CN" altLang="en-US" dirty="0"/>
          </a:p>
        </p:txBody>
      </p:sp>
    </p:spTree>
    <p:extLst>
      <p:ext uri="{BB962C8B-B14F-4D97-AF65-F5344CB8AC3E}">
        <p14:creationId xmlns:p14="http://schemas.microsoft.com/office/powerpoint/2010/main" val="313572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用所给单词的适当形式填空。（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have a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dance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lesson on Monday evening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often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skate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Sunday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about Bill?</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355600"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often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kite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Let’s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table tennis with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now</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Yang Ling is a good girl and she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English well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Tom always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school early, but I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Lu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Xun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Mike,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football with me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838622" y="5347578"/>
            <a:ext cx="3384376" cy="445397"/>
          </a:xfrm>
          <a:prstGeom prst="rect">
            <a:avLst/>
          </a:prstGeom>
        </p:spPr>
      </p:pic>
      <p:sp>
        <p:nvSpPr>
          <p:cNvPr id="4" name="矩形 3"/>
          <p:cNvSpPr/>
          <p:nvPr/>
        </p:nvSpPr>
        <p:spPr>
          <a:xfrm>
            <a:off x="2062758" y="1457074"/>
            <a:ext cx="1402948" cy="523220"/>
          </a:xfrm>
          <a:prstGeom prst="rect">
            <a:avLst/>
          </a:prstGeom>
        </p:spPr>
        <p:txBody>
          <a:bodyPr wrap="none">
            <a:spAutoFit/>
          </a:bodyPr>
          <a:lstStyle/>
          <a:p>
            <a:r>
              <a:rPr lang="en-US" altLang="zh-CN" dirty="0"/>
              <a:t>dancing</a:t>
            </a:r>
            <a:endParaRPr lang="zh-CN" altLang="en-US" dirty="0"/>
          </a:p>
        </p:txBody>
      </p:sp>
      <p:sp>
        <p:nvSpPr>
          <p:cNvPr id="5" name="矩形 4"/>
          <p:cNvSpPr/>
          <p:nvPr/>
        </p:nvSpPr>
        <p:spPr>
          <a:xfrm>
            <a:off x="2494806" y="2150936"/>
            <a:ext cx="982961" cy="523220"/>
          </a:xfrm>
          <a:prstGeom prst="rect">
            <a:avLst/>
          </a:prstGeom>
        </p:spPr>
        <p:txBody>
          <a:bodyPr wrap="none">
            <a:spAutoFit/>
          </a:bodyPr>
          <a:lstStyle/>
          <a:p>
            <a:r>
              <a:rPr lang="en-US" altLang="zh-CN" dirty="0"/>
              <a:t>skate</a:t>
            </a:r>
            <a:endParaRPr lang="zh-CN" altLang="en-US" dirty="0"/>
          </a:p>
        </p:txBody>
      </p:sp>
      <p:sp>
        <p:nvSpPr>
          <p:cNvPr id="6" name="矩形 5"/>
          <p:cNvSpPr/>
          <p:nvPr/>
        </p:nvSpPr>
        <p:spPr>
          <a:xfrm>
            <a:off x="2638822" y="2794164"/>
            <a:ext cx="801823" cy="523220"/>
          </a:xfrm>
          <a:prstGeom prst="rect">
            <a:avLst/>
          </a:prstGeom>
        </p:spPr>
        <p:txBody>
          <a:bodyPr wrap="none">
            <a:spAutoFit/>
          </a:bodyPr>
          <a:lstStyle/>
          <a:p>
            <a:r>
              <a:rPr lang="en-US" altLang="zh-CN" dirty="0"/>
              <a:t>flies</a:t>
            </a:r>
            <a:endParaRPr lang="zh-CN" altLang="en-US" dirty="0"/>
          </a:p>
        </p:txBody>
      </p:sp>
      <p:sp>
        <p:nvSpPr>
          <p:cNvPr id="7" name="矩形 6"/>
          <p:cNvSpPr/>
          <p:nvPr/>
        </p:nvSpPr>
        <p:spPr>
          <a:xfrm>
            <a:off x="1770938" y="3376564"/>
            <a:ext cx="843501" cy="523220"/>
          </a:xfrm>
          <a:prstGeom prst="rect">
            <a:avLst/>
          </a:prstGeom>
        </p:spPr>
        <p:txBody>
          <a:bodyPr wrap="none">
            <a:spAutoFit/>
          </a:bodyPr>
          <a:lstStyle/>
          <a:p>
            <a:r>
              <a:rPr lang="en-US" altLang="zh-CN" dirty="0"/>
              <a:t>play</a:t>
            </a:r>
            <a:endParaRPr lang="zh-CN" altLang="en-US" dirty="0"/>
          </a:p>
        </p:txBody>
      </p:sp>
      <p:sp>
        <p:nvSpPr>
          <p:cNvPr id="8" name="矩形 7"/>
          <p:cNvSpPr/>
          <p:nvPr/>
        </p:nvSpPr>
        <p:spPr>
          <a:xfrm>
            <a:off x="6527254" y="3422073"/>
            <a:ext cx="963725" cy="523220"/>
          </a:xfrm>
          <a:prstGeom prst="rect">
            <a:avLst/>
          </a:prstGeom>
        </p:spPr>
        <p:txBody>
          <a:bodyPr wrap="none">
            <a:spAutoFit/>
          </a:bodyPr>
          <a:lstStyle/>
          <a:p>
            <a:r>
              <a:rPr lang="en-US" altLang="zh-CN" dirty="0"/>
              <a:t>them</a:t>
            </a:r>
            <a:endParaRPr lang="zh-CN" altLang="en-US" dirty="0"/>
          </a:p>
        </p:txBody>
      </p:sp>
      <p:sp>
        <p:nvSpPr>
          <p:cNvPr id="9" name="矩形 8"/>
          <p:cNvSpPr/>
          <p:nvPr/>
        </p:nvSpPr>
        <p:spPr>
          <a:xfrm>
            <a:off x="5591150" y="4077072"/>
            <a:ext cx="1242648" cy="523220"/>
          </a:xfrm>
          <a:prstGeom prst="rect">
            <a:avLst/>
          </a:prstGeom>
        </p:spPr>
        <p:txBody>
          <a:bodyPr wrap="none">
            <a:spAutoFit/>
          </a:bodyPr>
          <a:lstStyle/>
          <a:p>
            <a:r>
              <a:rPr lang="en-US" altLang="zh-CN" dirty="0"/>
              <a:t>studies</a:t>
            </a:r>
            <a:endParaRPr lang="zh-CN" altLang="en-US" dirty="0"/>
          </a:p>
        </p:txBody>
      </p:sp>
      <p:sp>
        <p:nvSpPr>
          <p:cNvPr id="10" name="矩形 9"/>
          <p:cNvSpPr/>
          <p:nvPr/>
        </p:nvSpPr>
        <p:spPr>
          <a:xfrm>
            <a:off x="2710830" y="4653266"/>
            <a:ext cx="841897" cy="523220"/>
          </a:xfrm>
          <a:prstGeom prst="rect">
            <a:avLst/>
          </a:prstGeom>
        </p:spPr>
        <p:txBody>
          <a:bodyPr wrap="none">
            <a:spAutoFit/>
          </a:bodyPr>
          <a:lstStyle/>
          <a:p>
            <a:r>
              <a:rPr lang="en-US" altLang="zh-CN" dirty="0"/>
              <a:t>goes</a:t>
            </a:r>
            <a:endParaRPr lang="zh-CN" altLang="en-US" dirty="0"/>
          </a:p>
        </p:txBody>
      </p:sp>
      <p:sp>
        <p:nvSpPr>
          <p:cNvPr id="11" name="矩形 10"/>
          <p:cNvSpPr/>
          <p:nvPr/>
        </p:nvSpPr>
        <p:spPr>
          <a:xfrm>
            <a:off x="7967414" y="4675844"/>
            <a:ext cx="1005403" cy="523220"/>
          </a:xfrm>
          <a:prstGeom prst="rect">
            <a:avLst/>
          </a:prstGeom>
        </p:spPr>
        <p:txBody>
          <a:bodyPr wrap="none">
            <a:spAutoFit/>
          </a:bodyPr>
          <a:lstStyle/>
          <a:p>
            <a:r>
              <a:rPr lang="en-US" altLang="zh-CN" dirty="0"/>
              <a:t>don’t</a:t>
            </a:r>
            <a:endParaRPr lang="zh-CN" altLang="en-US" dirty="0"/>
          </a:p>
        </p:txBody>
      </p:sp>
      <p:sp>
        <p:nvSpPr>
          <p:cNvPr id="12" name="矩形 11"/>
          <p:cNvSpPr/>
          <p:nvPr/>
        </p:nvSpPr>
        <p:spPr>
          <a:xfrm>
            <a:off x="6263770" y="5349159"/>
            <a:ext cx="1140056" cy="523220"/>
          </a:xfrm>
          <a:prstGeom prst="rect">
            <a:avLst/>
          </a:prstGeom>
        </p:spPr>
        <p:txBody>
          <a:bodyPr wrap="none">
            <a:spAutoFit/>
          </a:bodyPr>
          <a:lstStyle/>
          <a:p>
            <a:r>
              <a:rPr lang="en-US" altLang="zh-CN" dirty="0"/>
              <a:t>writer</a:t>
            </a:r>
            <a:endParaRPr lang="zh-CN" altLang="en-US" dirty="0"/>
          </a:p>
        </p:txBody>
      </p:sp>
      <p:sp>
        <p:nvSpPr>
          <p:cNvPr id="13" name="矩形 12"/>
          <p:cNvSpPr/>
          <p:nvPr/>
        </p:nvSpPr>
        <p:spPr>
          <a:xfrm>
            <a:off x="1846734" y="5930116"/>
            <a:ext cx="843501" cy="523220"/>
          </a:xfrm>
          <a:prstGeom prst="rect">
            <a:avLst/>
          </a:prstGeom>
        </p:spPr>
        <p:txBody>
          <a:bodyPr wrap="none">
            <a:spAutoFit/>
          </a:bodyPr>
          <a:lstStyle/>
          <a:p>
            <a:r>
              <a:rPr lang="en-US" altLang="zh-CN" dirty="0"/>
              <a:t>play</a:t>
            </a:r>
            <a:endParaRPr lang="zh-CN" altLang="en-US" dirty="0"/>
          </a:p>
        </p:txBody>
      </p:sp>
    </p:spTree>
    <p:extLst>
      <p:ext uri="{BB962C8B-B14F-4D97-AF65-F5344CB8AC3E}">
        <p14:creationId xmlns:p14="http://schemas.microsoft.com/office/powerpoint/2010/main" val="3556435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88500"/>
          </a:xfrm>
        </p:spPr>
        <p:txBody>
          <a:bodyPr/>
          <a:lstStyle/>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九、 单项选择。</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like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toy bear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playing to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play with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playing with</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you do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weekends?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often fly a kite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718111"/>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39750" algn="l"/>
                <a:tab pos="630238" algn="l"/>
                <a:tab pos="1793875" algn="l"/>
                <a:tab pos="4410075" algn="l"/>
                <a:tab pos="5130800" algn="l"/>
                <a:tab pos="72898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often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lessons on Sunday</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singing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sing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singing</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10630" y="1476238"/>
            <a:ext cx="444352" cy="523220"/>
          </a:xfrm>
          <a:prstGeom prst="rect">
            <a:avLst/>
          </a:prstGeom>
        </p:spPr>
        <p:txBody>
          <a:bodyPr wrap="none">
            <a:spAutoFit/>
          </a:bodyPr>
          <a:lstStyle/>
          <a:p>
            <a:r>
              <a:rPr lang="en-US" altLang="zh-CN" dirty="0"/>
              <a:t>C</a:t>
            </a:r>
            <a:endParaRPr lang="zh-CN" altLang="en-US" dirty="0"/>
          </a:p>
        </p:txBody>
      </p:sp>
      <p:sp>
        <p:nvSpPr>
          <p:cNvPr id="5" name="矩形 4"/>
          <p:cNvSpPr/>
          <p:nvPr/>
        </p:nvSpPr>
        <p:spPr>
          <a:xfrm>
            <a:off x="919176" y="2746668"/>
            <a:ext cx="444352" cy="523220"/>
          </a:xfrm>
          <a:prstGeom prst="rect">
            <a:avLst/>
          </a:prstGeom>
        </p:spPr>
        <p:txBody>
          <a:bodyPr wrap="none">
            <a:spAutoFit/>
          </a:bodyPr>
          <a:lstStyle/>
          <a:p>
            <a:r>
              <a:rPr lang="en-US" altLang="zh-CN" dirty="0"/>
              <a:t>A</a:t>
            </a:r>
            <a:endParaRPr lang="zh-CN" altLang="en-US" dirty="0"/>
          </a:p>
        </p:txBody>
      </p:sp>
      <p:sp>
        <p:nvSpPr>
          <p:cNvPr id="6" name="矩形 5"/>
          <p:cNvSpPr/>
          <p:nvPr/>
        </p:nvSpPr>
        <p:spPr>
          <a:xfrm>
            <a:off x="910630" y="4798788"/>
            <a:ext cx="444352" cy="523220"/>
          </a:xfrm>
          <a:prstGeom prst="rect">
            <a:avLst/>
          </a:prstGeom>
        </p:spPr>
        <p:txBody>
          <a:bodyPr wrap="none">
            <a:spAutoFit/>
          </a:bodyPr>
          <a:lstStyle/>
          <a:p>
            <a:r>
              <a:rPr lang="en-US" altLang="zh-CN" dirty="0"/>
              <a:t>C</a:t>
            </a:r>
            <a:endParaRPr lang="zh-CN" altLang="en-US" dirty="0"/>
          </a:p>
        </p:txBody>
      </p:sp>
    </p:spTree>
    <p:extLst>
      <p:ext uri="{BB962C8B-B14F-4D97-AF65-F5344CB8AC3E}">
        <p14:creationId xmlns:p14="http://schemas.microsoft.com/office/powerpoint/2010/main" val="3031559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31654"/>
          </a:xfrm>
        </p:spPr>
        <p:txBody>
          <a:bodyPr/>
          <a:lstStyle/>
          <a:p>
            <a:pPr algn="ctr" hangingPunct="0">
              <a:spcAft>
                <a:spcPts val="0"/>
              </a:spcAft>
              <a:tabLst>
                <a:tab pos="540385" algn="l"/>
                <a:tab pos="630555" algn="l"/>
                <a:tab pos="4410710" algn="l"/>
                <a:tab pos="5130800" algn="l"/>
                <a:tab pos="7291070" algn="l"/>
              </a:tabLst>
            </a:pP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听力部分</a:t>
            </a:r>
            <a:r>
              <a:rPr lang="zh-CN"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选出所听句子中包含的内容。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week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weekend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walk</a:t>
            </a:r>
          </a:p>
          <a:p>
            <a:pPr hangingPunct="0">
              <a:spcAft>
                <a:spcPts val="0"/>
              </a:spcAft>
              <a:tabLst>
                <a:tab pos="540385" algn="l"/>
                <a:tab pos="630555" algn="l"/>
                <a:tab pos="4410710" algn="l"/>
                <a:tab pos="5130800" algn="l"/>
                <a:tab pos="729107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sometimes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always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often</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96720" y="2636912"/>
            <a:ext cx="3834704"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The weekend is coming.</a:t>
            </a:r>
            <a:endParaRPr lang="zh-CN" altLang="zh-CN" sz="1050" dirty="0">
              <a:solidFill>
                <a:srgbClr val="000000"/>
              </a:solidFill>
              <a:cs typeface="Times New Roman" panose="02020603050405020304" pitchFamily="18" charset="0"/>
            </a:endParaRPr>
          </a:p>
        </p:txBody>
      </p:sp>
      <p:sp>
        <p:nvSpPr>
          <p:cNvPr id="4" name="矩形 3"/>
          <p:cNvSpPr/>
          <p:nvPr/>
        </p:nvSpPr>
        <p:spPr>
          <a:xfrm>
            <a:off x="668728" y="3789040"/>
            <a:ext cx="5813836"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I sometimes go to the zoo on Sunday.</a:t>
            </a:r>
            <a:endParaRPr lang="zh-CN" altLang="zh-CN" sz="1050" dirty="0">
              <a:solidFill>
                <a:srgbClr val="000000"/>
              </a:solidFill>
              <a:cs typeface="Times New Roman" panose="02020603050405020304" pitchFamily="18" charset="0"/>
            </a:endParaRPr>
          </a:p>
        </p:txBody>
      </p:sp>
      <p:sp>
        <p:nvSpPr>
          <p:cNvPr id="5" name="文本框 4"/>
          <p:cNvSpPr txBox="1"/>
          <p:nvPr/>
        </p:nvSpPr>
        <p:spPr>
          <a:xfrm>
            <a:off x="940049" y="2132856"/>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53242" y="3284984"/>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967848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84995"/>
          </a:xfrm>
        </p:spPr>
        <p:txBody>
          <a:bodyPr/>
          <a:lstStyle/>
          <a:p>
            <a:pPr hangingPunct="0">
              <a:spcAft>
                <a:spcPts val="0"/>
              </a:spcAft>
              <a:tabLst>
                <a:tab pos="539750" algn="l"/>
                <a:tab pos="630238" algn="l"/>
                <a:tab pos="1793875" algn="l"/>
                <a:tab pos="4410075" algn="l"/>
                <a:tab pos="5130800" algn="l"/>
                <a:tab pos="72898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Lily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goes to the farm on Saturday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sometimes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times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sometime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131046"/>
            <a:ext cx="11485848" cy="3242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39750" algn="l"/>
                <a:tab pos="630238" algn="l"/>
                <a:tab pos="1793875" algn="l"/>
                <a:tab pos="4410075" algn="l"/>
                <a:tab pos="5130800" algn="l"/>
                <a:tab pos="728980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 Hai and Su Yang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going to the cinema at weekends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also likes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all like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both like</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 grandparents do?</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are farmers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does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36268" y="853804"/>
            <a:ext cx="444352" cy="523220"/>
          </a:xfrm>
          <a:prstGeom prst="rect">
            <a:avLst/>
          </a:prstGeom>
        </p:spPr>
        <p:txBody>
          <a:bodyPr wrap="none">
            <a:spAutoFit/>
          </a:bodyPr>
          <a:lstStyle/>
          <a:p>
            <a:r>
              <a:rPr lang="en-US" altLang="zh-CN" dirty="0"/>
              <a:t>A</a:t>
            </a:r>
            <a:endParaRPr lang="zh-CN" altLang="en-US" dirty="0"/>
          </a:p>
        </p:txBody>
      </p:sp>
      <p:sp>
        <p:nvSpPr>
          <p:cNvPr id="5" name="矩形 4"/>
          <p:cNvSpPr/>
          <p:nvPr/>
        </p:nvSpPr>
        <p:spPr>
          <a:xfrm>
            <a:off x="936268" y="2220878"/>
            <a:ext cx="444352" cy="523220"/>
          </a:xfrm>
          <a:prstGeom prst="rect">
            <a:avLst/>
          </a:prstGeom>
        </p:spPr>
        <p:txBody>
          <a:bodyPr wrap="none">
            <a:spAutoFit/>
          </a:bodyPr>
          <a:lstStyle/>
          <a:p>
            <a:r>
              <a:rPr lang="en-US" altLang="zh-CN" dirty="0"/>
              <a:t>C</a:t>
            </a:r>
            <a:endParaRPr lang="zh-CN" altLang="en-US" dirty="0"/>
          </a:p>
        </p:txBody>
      </p:sp>
      <p:sp>
        <p:nvSpPr>
          <p:cNvPr id="6" name="矩形 5"/>
          <p:cNvSpPr/>
          <p:nvPr/>
        </p:nvSpPr>
        <p:spPr>
          <a:xfrm>
            <a:off x="936268" y="3511328"/>
            <a:ext cx="444352" cy="523220"/>
          </a:xfrm>
          <a:prstGeom prst="rect">
            <a:avLst/>
          </a:prstGeom>
        </p:spPr>
        <p:txBody>
          <a:bodyPr wrap="none">
            <a:spAutoFit/>
          </a:bodyPr>
          <a:lstStyle/>
          <a:p>
            <a:r>
              <a:rPr lang="en-US" altLang="zh-CN" dirty="0"/>
              <a:t>A</a:t>
            </a:r>
            <a:endParaRPr lang="zh-CN" altLang="en-US" dirty="0"/>
          </a:p>
        </p:txBody>
      </p:sp>
    </p:spTree>
    <p:extLst>
      <p:ext uri="{BB962C8B-B14F-4D97-AF65-F5344CB8AC3E}">
        <p14:creationId xmlns:p14="http://schemas.microsoft.com/office/powerpoint/2010/main" val="648719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95839"/>
          </a:xfrm>
        </p:spPr>
        <p:txBody>
          <a:bodyPr/>
          <a:lstStyle/>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Helen likes blue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 it, but my sister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also;either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don’t;don’t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also;doesn’t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Mike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 Chinese but 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Science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isn’t;likes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doesn’t;likes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can’t;like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36268" y="853804"/>
            <a:ext cx="444352" cy="523220"/>
          </a:xfrm>
          <a:prstGeom prst="rect">
            <a:avLst/>
          </a:prstGeom>
        </p:spPr>
        <p:txBody>
          <a:bodyPr wrap="none">
            <a:spAutoFit/>
          </a:bodyPr>
          <a:lstStyle/>
          <a:p>
            <a:r>
              <a:rPr lang="en-US" altLang="zh-CN" dirty="0"/>
              <a:t>C</a:t>
            </a:r>
            <a:endParaRPr lang="zh-CN" altLang="en-US" dirty="0"/>
          </a:p>
        </p:txBody>
      </p:sp>
      <p:sp>
        <p:nvSpPr>
          <p:cNvPr id="4" name="矩形 3"/>
          <p:cNvSpPr/>
          <p:nvPr/>
        </p:nvSpPr>
        <p:spPr>
          <a:xfrm>
            <a:off x="957106" y="2107218"/>
            <a:ext cx="423514" cy="523220"/>
          </a:xfrm>
          <a:prstGeom prst="rect">
            <a:avLst/>
          </a:prstGeom>
        </p:spPr>
        <p:txBody>
          <a:bodyPr wrap="none">
            <a:spAutoFit/>
          </a:bodyPr>
          <a:lstStyle/>
          <a:p>
            <a:r>
              <a:rPr lang="en-US" altLang="zh-CN" dirty="0"/>
              <a:t>B</a:t>
            </a:r>
            <a:endParaRPr lang="zh-CN" altLang="en-US" dirty="0"/>
          </a:p>
        </p:txBody>
      </p:sp>
    </p:spTree>
    <p:extLst>
      <p:ext uri="{BB962C8B-B14F-4D97-AF65-F5344CB8AC3E}">
        <p14:creationId xmlns:p14="http://schemas.microsoft.com/office/powerpoint/2010/main" val="255024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03177"/>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Mike</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在微博中记录了自己的周末生活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认真阅读句子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为下面的信息选择相应的图片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并回答问题。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1126654" y="797633"/>
            <a:ext cx="3429000" cy="600075"/>
          </a:xfrm>
          <a:prstGeom prst="rect">
            <a:avLst/>
          </a:prstGeom>
        </p:spPr>
      </p:pic>
      <p:pic>
        <p:nvPicPr>
          <p:cNvPr id="4" name="bt81.jpg" descr="id:2147488827;FounderCES"/>
          <p:cNvPicPr/>
          <p:nvPr/>
        </p:nvPicPr>
        <p:blipFill>
          <a:blip r:embed="rId3"/>
          <a:stretch>
            <a:fillRect/>
          </a:stretch>
        </p:blipFill>
        <p:spPr>
          <a:xfrm>
            <a:off x="838622" y="2116542"/>
            <a:ext cx="10332085" cy="1849755"/>
          </a:xfrm>
          <a:prstGeom prst="rect">
            <a:avLst/>
          </a:prstGeom>
        </p:spPr>
      </p:pic>
      <p:sp>
        <p:nvSpPr>
          <p:cNvPr id="5" name="内容占位符 1"/>
          <p:cNvSpPr txBox="1">
            <a:spLocks/>
          </p:cNvSpPr>
          <p:nvPr/>
        </p:nvSpPr>
        <p:spPr bwMode="auto">
          <a:xfrm>
            <a:off x="389482" y="4306117"/>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as43a.jpg" descr="id:2147488834;FounderCES"/>
          <p:cNvPicPr/>
          <p:nvPr/>
        </p:nvPicPr>
        <p:blipFill>
          <a:blip r:embed="rId4"/>
          <a:stretch>
            <a:fillRect/>
          </a:stretch>
        </p:blipFill>
        <p:spPr>
          <a:xfrm>
            <a:off x="942268" y="4304601"/>
            <a:ext cx="1597625" cy="1140623"/>
          </a:xfrm>
          <a:prstGeom prst="rect">
            <a:avLst/>
          </a:prstGeom>
        </p:spPr>
      </p:pic>
      <p:pic>
        <p:nvPicPr>
          <p:cNvPr id="7" name="as43b.jpg" descr="id:2147488841;FounderCES"/>
          <p:cNvPicPr/>
          <p:nvPr/>
        </p:nvPicPr>
        <p:blipFill>
          <a:blip r:embed="rId5"/>
          <a:stretch>
            <a:fillRect/>
          </a:stretch>
        </p:blipFill>
        <p:spPr>
          <a:xfrm>
            <a:off x="3343536" y="4269620"/>
            <a:ext cx="1064526" cy="1131843"/>
          </a:xfrm>
          <a:prstGeom prst="rect">
            <a:avLst/>
          </a:prstGeom>
        </p:spPr>
      </p:pic>
      <p:pic>
        <p:nvPicPr>
          <p:cNvPr id="9" name="as43c.jpg" descr="id:2147488848;FounderCES"/>
          <p:cNvPicPr/>
          <p:nvPr/>
        </p:nvPicPr>
        <p:blipFill>
          <a:blip r:embed="rId6"/>
          <a:stretch>
            <a:fillRect/>
          </a:stretch>
        </p:blipFill>
        <p:spPr>
          <a:xfrm>
            <a:off x="5314099" y="4269619"/>
            <a:ext cx="1376442" cy="1131843"/>
          </a:xfrm>
          <a:prstGeom prst="rect">
            <a:avLst/>
          </a:prstGeom>
        </p:spPr>
      </p:pic>
      <p:pic>
        <p:nvPicPr>
          <p:cNvPr id="10" name="as43d.jpg" descr="id:2147488855;FounderCES"/>
          <p:cNvPicPr/>
          <p:nvPr/>
        </p:nvPicPr>
        <p:blipFill>
          <a:blip r:embed="rId7"/>
          <a:stretch>
            <a:fillRect/>
          </a:stretch>
        </p:blipFill>
        <p:spPr>
          <a:xfrm>
            <a:off x="7351108" y="4202375"/>
            <a:ext cx="1752747" cy="1131843"/>
          </a:xfrm>
          <a:prstGeom prst="rect">
            <a:avLst/>
          </a:prstGeom>
        </p:spPr>
      </p:pic>
      <p:pic>
        <p:nvPicPr>
          <p:cNvPr id="11" name="as43e.jpg" descr="id:2147488862;FounderCES"/>
          <p:cNvPicPr/>
          <p:nvPr/>
        </p:nvPicPr>
        <p:blipFill>
          <a:blip r:embed="rId8"/>
          <a:stretch>
            <a:fillRect/>
          </a:stretch>
        </p:blipFill>
        <p:spPr>
          <a:xfrm>
            <a:off x="9633587" y="4359185"/>
            <a:ext cx="1689193" cy="789405"/>
          </a:xfrm>
          <a:prstGeom prst="rect">
            <a:avLst/>
          </a:prstGeom>
        </p:spPr>
      </p:pic>
    </p:spTree>
    <p:extLst>
      <p:ext uri="{BB962C8B-B14F-4D97-AF65-F5344CB8AC3E}">
        <p14:creationId xmlns:p14="http://schemas.microsoft.com/office/powerpoint/2010/main" val="3510300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88500"/>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go to the museum with my classmates on Saturday morning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eat lots of mutton kebabs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烤串</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dinner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are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delicious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ride a horse with my father on Sunday afternoon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funny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buy many presents for our farewell party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am so excited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like reading science fiction stories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make me happy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10630" y="836712"/>
            <a:ext cx="444352" cy="523220"/>
          </a:xfrm>
          <a:prstGeom prst="rect">
            <a:avLst/>
          </a:prstGeom>
        </p:spPr>
        <p:txBody>
          <a:bodyPr wrap="none">
            <a:spAutoFit/>
          </a:bodyPr>
          <a:lstStyle/>
          <a:p>
            <a:r>
              <a:rPr lang="en-US" altLang="zh-CN" dirty="0"/>
              <a:t>D</a:t>
            </a:r>
            <a:endParaRPr lang="zh-CN" altLang="en-US" dirty="0"/>
          </a:p>
        </p:txBody>
      </p:sp>
      <p:sp>
        <p:nvSpPr>
          <p:cNvPr id="4" name="矩形 3"/>
          <p:cNvSpPr/>
          <p:nvPr/>
        </p:nvSpPr>
        <p:spPr>
          <a:xfrm>
            <a:off x="927722" y="1493330"/>
            <a:ext cx="423514" cy="523220"/>
          </a:xfrm>
          <a:prstGeom prst="rect">
            <a:avLst/>
          </a:prstGeom>
        </p:spPr>
        <p:txBody>
          <a:bodyPr wrap="none">
            <a:spAutoFit/>
          </a:bodyPr>
          <a:lstStyle/>
          <a:p>
            <a:r>
              <a:rPr lang="en-US" altLang="zh-CN" dirty="0"/>
              <a:t>E</a:t>
            </a:r>
            <a:endParaRPr lang="zh-CN" altLang="en-US" dirty="0"/>
          </a:p>
        </p:txBody>
      </p:sp>
      <p:sp>
        <p:nvSpPr>
          <p:cNvPr id="5" name="矩形 4"/>
          <p:cNvSpPr/>
          <p:nvPr/>
        </p:nvSpPr>
        <p:spPr>
          <a:xfrm>
            <a:off x="991172" y="2763836"/>
            <a:ext cx="423514" cy="523220"/>
          </a:xfrm>
          <a:prstGeom prst="rect">
            <a:avLst/>
          </a:prstGeom>
        </p:spPr>
        <p:txBody>
          <a:bodyPr wrap="none">
            <a:spAutoFit/>
          </a:bodyPr>
          <a:lstStyle/>
          <a:p>
            <a:r>
              <a:rPr lang="en-US" altLang="zh-CN" dirty="0"/>
              <a:t>B</a:t>
            </a:r>
            <a:endParaRPr lang="zh-CN" altLang="en-US" dirty="0"/>
          </a:p>
        </p:txBody>
      </p:sp>
      <p:sp>
        <p:nvSpPr>
          <p:cNvPr id="6" name="矩形 5"/>
          <p:cNvSpPr/>
          <p:nvPr/>
        </p:nvSpPr>
        <p:spPr>
          <a:xfrm>
            <a:off x="944696" y="3390932"/>
            <a:ext cx="444352" cy="523220"/>
          </a:xfrm>
          <a:prstGeom prst="rect">
            <a:avLst/>
          </a:prstGeom>
        </p:spPr>
        <p:txBody>
          <a:bodyPr wrap="none">
            <a:spAutoFit/>
          </a:bodyPr>
          <a:lstStyle/>
          <a:p>
            <a:r>
              <a:rPr lang="en-US" altLang="zh-CN" dirty="0"/>
              <a:t>A</a:t>
            </a:r>
            <a:endParaRPr lang="zh-CN" altLang="en-US" dirty="0"/>
          </a:p>
        </p:txBody>
      </p:sp>
      <p:sp>
        <p:nvSpPr>
          <p:cNvPr id="7" name="矩形 6"/>
          <p:cNvSpPr/>
          <p:nvPr/>
        </p:nvSpPr>
        <p:spPr>
          <a:xfrm>
            <a:off x="927722" y="4051358"/>
            <a:ext cx="444352" cy="523220"/>
          </a:xfrm>
          <a:prstGeom prst="rect">
            <a:avLst/>
          </a:prstGeom>
        </p:spPr>
        <p:txBody>
          <a:bodyPr wrap="none">
            <a:spAutoFit/>
          </a:bodyPr>
          <a:lstStyle/>
          <a:p>
            <a:r>
              <a:rPr lang="en-US" altLang="zh-CN" dirty="0"/>
              <a:t>C</a:t>
            </a:r>
            <a:endParaRPr lang="zh-CN" altLang="en-US" dirty="0"/>
          </a:p>
        </p:txBody>
      </p:sp>
      <p:sp>
        <p:nvSpPr>
          <p:cNvPr id="8" name="内容占位符 1"/>
          <p:cNvSpPr txBox="1">
            <a:spLocks/>
          </p:cNvSpPr>
          <p:nvPr/>
        </p:nvSpPr>
        <p:spPr bwMode="auto">
          <a:xfrm>
            <a:off x="360854" y="4713808"/>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40385" algn="l"/>
                <a:tab pos="630555" algn="l"/>
                <a:tab pos="4410710" algn="l"/>
                <a:tab pos="5130800" algn="l"/>
                <a:tab pos="729107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a:t>
            </a: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often</a:t>
            </a: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weekends?</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图片 8"/>
          <p:cNvPicPr/>
          <p:nvPr/>
        </p:nvPicPr>
        <p:blipFill>
          <a:blip r:embed="rId2"/>
          <a:stretch>
            <a:fillRect/>
          </a:stretch>
        </p:blipFill>
        <p:spPr>
          <a:xfrm>
            <a:off x="766614" y="4808173"/>
            <a:ext cx="3517265" cy="508635"/>
          </a:xfrm>
          <a:prstGeom prst="rect">
            <a:avLst/>
          </a:prstGeom>
        </p:spPr>
      </p:pic>
      <p:sp>
        <p:nvSpPr>
          <p:cNvPr id="10" name="矩形 9"/>
          <p:cNvSpPr/>
          <p:nvPr/>
        </p:nvSpPr>
        <p:spPr>
          <a:xfrm>
            <a:off x="455712" y="5282624"/>
            <a:ext cx="7799734" cy="738664"/>
          </a:xfrm>
          <a:prstGeom prst="rect">
            <a:avLst/>
          </a:prstGeom>
        </p:spPr>
        <p:txBody>
          <a:bodyPr wrap="square">
            <a:spAutoFit/>
          </a:bodyPr>
          <a:lstStyle/>
          <a:p>
            <a:pPr algn="just">
              <a:lnSpc>
                <a:spcPct val="150000"/>
              </a:lnSpc>
              <a:spcAft>
                <a:spcPts val="0"/>
              </a:spcAft>
            </a:pPr>
            <a:r>
              <a:rPr lang="en-US" altLang="zh-CN" dirty="0">
                <a:cs typeface="Times New Roman" panose="02020603050405020304" pitchFamily="18" charset="0"/>
              </a:rPr>
              <a:t>I often watch films with my parents.	</a:t>
            </a:r>
            <a:r>
              <a:rPr lang="en-US" altLang="zh-CN" dirty="0">
                <a:ea typeface="Times New Roman" panose="02020603050405020304" pitchFamily="18" charset="0"/>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答案不唯一</a:t>
            </a:r>
            <a:r>
              <a:rPr lang="en-US" altLang="zh-CN" dirty="0">
                <a:ea typeface="Times New Roman" panose="02020603050405020304" pitchFamily="18" charset="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81728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十一、 按要求完成下列句子或对话。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Linda watches a film on Sunday afternoon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改为一般疑问句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并作否定回答</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Linda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film on Sunday afternoon?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she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Billy often reads books at weekends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改为否定句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Billy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often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weekends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10630" y="2794655"/>
            <a:ext cx="922047" cy="523220"/>
          </a:xfrm>
          <a:prstGeom prst="rect">
            <a:avLst/>
          </a:prstGeom>
        </p:spPr>
        <p:txBody>
          <a:bodyPr wrap="none">
            <a:spAutoFit/>
          </a:bodyPr>
          <a:lstStyle/>
          <a:p>
            <a:r>
              <a:rPr lang="en-US" altLang="zh-CN" dirty="0"/>
              <a:t>Does</a:t>
            </a:r>
            <a:endParaRPr lang="zh-CN" altLang="en-US" dirty="0"/>
          </a:p>
        </p:txBody>
      </p:sp>
      <p:sp>
        <p:nvSpPr>
          <p:cNvPr id="4" name="矩形 3"/>
          <p:cNvSpPr/>
          <p:nvPr/>
        </p:nvSpPr>
        <p:spPr>
          <a:xfrm>
            <a:off x="3358902" y="2769017"/>
            <a:ext cx="1103187" cy="523220"/>
          </a:xfrm>
          <a:prstGeom prst="rect">
            <a:avLst/>
          </a:prstGeom>
        </p:spPr>
        <p:txBody>
          <a:bodyPr wrap="none">
            <a:spAutoFit/>
          </a:bodyPr>
          <a:lstStyle/>
          <a:p>
            <a:r>
              <a:rPr lang="en-US" altLang="zh-CN" dirty="0"/>
              <a:t>watch</a:t>
            </a:r>
            <a:endParaRPr lang="zh-CN" altLang="en-US" dirty="0"/>
          </a:p>
        </p:txBody>
      </p:sp>
      <p:sp>
        <p:nvSpPr>
          <p:cNvPr id="5" name="矩形 4"/>
          <p:cNvSpPr/>
          <p:nvPr/>
        </p:nvSpPr>
        <p:spPr>
          <a:xfrm>
            <a:off x="2013403" y="3429000"/>
            <a:ext cx="1303562" cy="523220"/>
          </a:xfrm>
          <a:prstGeom prst="rect">
            <a:avLst/>
          </a:prstGeom>
        </p:spPr>
        <p:txBody>
          <a:bodyPr wrap="none">
            <a:spAutoFit/>
          </a:bodyPr>
          <a:lstStyle/>
          <a:p>
            <a:r>
              <a:rPr lang="en-US" altLang="zh-CN" dirty="0"/>
              <a:t>doesn’t</a:t>
            </a:r>
            <a:endParaRPr lang="zh-CN" altLang="en-US" dirty="0"/>
          </a:p>
        </p:txBody>
      </p:sp>
      <p:sp>
        <p:nvSpPr>
          <p:cNvPr id="6" name="矩形 5"/>
          <p:cNvSpPr/>
          <p:nvPr/>
        </p:nvSpPr>
        <p:spPr>
          <a:xfrm>
            <a:off x="1270670" y="4711117"/>
            <a:ext cx="1303562" cy="523220"/>
          </a:xfrm>
          <a:prstGeom prst="rect">
            <a:avLst/>
          </a:prstGeom>
        </p:spPr>
        <p:txBody>
          <a:bodyPr wrap="none">
            <a:spAutoFit/>
          </a:bodyPr>
          <a:lstStyle/>
          <a:p>
            <a:r>
              <a:rPr lang="en-US" altLang="zh-CN" dirty="0"/>
              <a:t>doesn’t</a:t>
            </a:r>
            <a:endParaRPr lang="zh-CN" altLang="en-US" dirty="0"/>
          </a:p>
        </p:txBody>
      </p:sp>
      <p:sp>
        <p:nvSpPr>
          <p:cNvPr id="7" name="矩形 6"/>
          <p:cNvSpPr/>
          <p:nvPr/>
        </p:nvSpPr>
        <p:spPr>
          <a:xfrm>
            <a:off x="3543863" y="4715779"/>
            <a:ext cx="875496" cy="523220"/>
          </a:xfrm>
          <a:prstGeom prst="rect">
            <a:avLst/>
          </a:prstGeom>
        </p:spPr>
        <p:txBody>
          <a:bodyPr wrap="none">
            <a:spAutoFit/>
          </a:bodyPr>
          <a:lstStyle/>
          <a:p>
            <a:r>
              <a:rPr lang="en-US" altLang="zh-CN" dirty="0"/>
              <a:t>read</a:t>
            </a:r>
            <a:endParaRPr lang="zh-CN" altLang="en-US" dirty="0"/>
          </a:p>
        </p:txBody>
      </p:sp>
    </p:spTree>
    <p:extLst>
      <p:ext uri="{BB962C8B-B14F-4D97-AF65-F5344CB8AC3E}">
        <p14:creationId xmlns:p14="http://schemas.microsoft.com/office/powerpoint/2010/main" val="2843330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often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play table tennis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weekends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对画线部分提问</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often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weekends?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sometimes have a picnic in the park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替换</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改写句子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sometimes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picnic in the park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06574" y="1503444"/>
            <a:ext cx="1782860" cy="523220"/>
          </a:xfrm>
          <a:prstGeom prst="rect">
            <a:avLst/>
          </a:prstGeom>
        </p:spPr>
        <p:txBody>
          <a:bodyPr wrap="none">
            <a:spAutoFit/>
          </a:bodyPr>
          <a:lstStyle/>
          <a:p>
            <a:r>
              <a:rPr lang="en-US" altLang="zh-CN" dirty="0" smtClean="0"/>
              <a:t>What    </a:t>
            </a:r>
            <a:r>
              <a:rPr lang="en-US" altLang="zh-CN" dirty="0"/>
              <a:t>do</a:t>
            </a:r>
            <a:endParaRPr lang="zh-CN" altLang="en-US" dirty="0"/>
          </a:p>
        </p:txBody>
      </p:sp>
      <p:sp>
        <p:nvSpPr>
          <p:cNvPr id="4" name="矩形 3"/>
          <p:cNvSpPr/>
          <p:nvPr/>
        </p:nvSpPr>
        <p:spPr>
          <a:xfrm>
            <a:off x="3862958" y="1510422"/>
            <a:ext cx="564578" cy="523220"/>
          </a:xfrm>
          <a:prstGeom prst="rect">
            <a:avLst/>
          </a:prstGeom>
        </p:spPr>
        <p:txBody>
          <a:bodyPr wrap="none">
            <a:spAutoFit/>
          </a:bodyPr>
          <a:lstStyle/>
          <a:p>
            <a:r>
              <a:rPr lang="en-US" altLang="zh-CN" dirty="0"/>
              <a:t>do</a:t>
            </a:r>
            <a:endParaRPr lang="zh-CN" altLang="en-US" dirty="0"/>
          </a:p>
        </p:txBody>
      </p:sp>
      <p:sp>
        <p:nvSpPr>
          <p:cNvPr id="5" name="矩形 4"/>
          <p:cNvSpPr/>
          <p:nvPr/>
        </p:nvSpPr>
        <p:spPr>
          <a:xfrm>
            <a:off x="478582" y="2783988"/>
            <a:ext cx="622286" cy="523220"/>
          </a:xfrm>
          <a:prstGeom prst="rect">
            <a:avLst/>
          </a:prstGeom>
        </p:spPr>
        <p:txBody>
          <a:bodyPr wrap="none">
            <a:spAutoFit/>
          </a:bodyPr>
          <a:lstStyle/>
          <a:p>
            <a:r>
              <a:rPr lang="en-US" altLang="zh-CN" dirty="0"/>
              <a:t>He</a:t>
            </a:r>
            <a:endParaRPr lang="zh-CN" altLang="en-US" dirty="0"/>
          </a:p>
        </p:txBody>
      </p:sp>
      <p:sp>
        <p:nvSpPr>
          <p:cNvPr id="6" name="矩形 5"/>
          <p:cNvSpPr/>
          <p:nvPr/>
        </p:nvSpPr>
        <p:spPr>
          <a:xfrm>
            <a:off x="2998862" y="2783988"/>
            <a:ext cx="704039" cy="523220"/>
          </a:xfrm>
          <a:prstGeom prst="rect">
            <a:avLst/>
          </a:prstGeom>
        </p:spPr>
        <p:txBody>
          <a:bodyPr wrap="none">
            <a:spAutoFit/>
          </a:bodyPr>
          <a:lstStyle/>
          <a:p>
            <a:r>
              <a:rPr lang="en-US" altLang="zh-CN" dirty="0"/>
              <a:t>has</a:t>
            </a:r>
            <a:endParaRPr lang="zh-CN" altLang="en-US" dirty="0"/>
          </a:p>
        </p:txBody>
      </p:sp>
    </p:spTree>
    <p:extLst>
      <p:ext uri="{BB962C8B-B14F-4D97-AF65-F5344CB8AC3E}">
        <p14:creationId xmlns:p14="http://schemas.microsoft.com/office/powerpoint/2010/main" val="2691537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十二、 根据图意及所给提示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填写单词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完成对话。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204" y="1548018"/>
            <a:ext cx="11485848"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have an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e-friend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 name is Andy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Oh, that’s cool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Where’s he from?</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He’s from 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old is he?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 old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he like?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bt24.jpg" descr="id:2147488883;FounderCES"/>
          <p:cNvPicPr/>
          <p:nvPr/>
        </p:nvPicPr>
        <p:blipFill>
          <a:blip r:embed="rId2"/>
          <a:stretch>
            <a:fillRect/>
          </a:stretch>
        </p:blipFill>
        <p:spPr>
          <a:xfrm>
            <a:off x="7823398" y="1844824"/>
            <a:ext cx="3860002" cy="2428895"/>
          </a:xfrm>
          <a:prstGeom prst="rect">
            <a:avLst/>
          </a:prstGeom>
        </p:spPr>
      </p:pic>
      <p:sp>
        <p:nvSpPr>
          <p:cNvPr id="5" name="矩形 4"/>
          <p:cNvSpPr/>
          <p:nvPr/>
        </p:nvSpPr>
        <p:spPr>
          <a:xfrm>
            <a:off x="3206340" y="2924944"/>
            <a:ext cx="723275" cy="523220"/>
          </a:xfrm>
          <a:prstGeom prst="rect">
            <a:avLst/>
          </a:prstGeom>
        </p:spPr>
        <p:txBody>
          <a:bodyPr wrap="none">
            <a:spAutoFit/>
          </a:bodyPr>
          <a:lstStyle/>
          <a:p>
            <a:r>
              <a:rPr lang="en-US" altLang="zh-CN" dirty="0" smtClean="0"/>
              <a:t>UK</a:t>
            </a:r>
            <a:endParaRPr lang="zh-CN" altLang="en-US" dirty="0"/>
          </a:p>
        </p:txBody>
      </p:sp>
      <p:sp>
        <p:nvSpPr>
          <p:cNvPr id="6" name="矩形 5"/>
          <p:cNvSpPr/>
          <p:nvPr/>
        </p:nvSpPr>
        <p:spPr>
          <a:xfrm>
            <a:off x="4727054" y="3555924"/>
            <a:ext cx="1578702" cy="523220"/>
          </a:xfrm>
          <a:prstGeom prst="rect">
            <a:avLst/>
          </a:prstGeom>
        </p:spPr>
        <p:txBody>
          <a:bodyPr wrap="none">
            <a:spAutoFit/>
          </a:bodyPr>
          <a:lstStyle/>
          <a:p>
            <a:r>
              <a:rPr lang="en-US" altLang="zh-CN" dirty="0"/>
              <a:t>eleven/11</a:t>
            </a:r>
            <a:endParaRPr lang="zh-CN" altLang="en-US" dirty="0"/>
          </a:p>
        </p:txBody>
      </p:sp>
      <p:sp>
        <p:nvSpPr>
          <p:cNvPr id="7" name="矩形 6"/>
          <p:cNvSpPr/>
          <p:nvPr/>
        </p:nvSpPr>
        <p:spPr>
          <a:xfrm>
            <a:off x="1846734" y="4186904"/>
            <a:ext cx="1511952" cy="523220"/>
          </a:xfrm>
          <a:prstGeom prst="rect">
            <a:avLst/>
          </a:prstGeom>
        </p:spPr>
        <p:txBody>
          <a:bodyPr wrap="none">
            <a:spAutoFit/>
          </a:bodyPr>
          <a:lstStyle/>
          <a:p>
            <a:r>
              <a:rPr lang="en-US" altLang="zh-CN" dirty="0"/>
              <a:t> subjects</a:t>
            </a:r>
            <a:endParaRPr lang="zh-CN" altLang="en-US" dirty="0"/>
          </a:p>
        </p:txBody>
      </p:sp>
    </p:spTree>
    <p:extLst>
      <p:ext uri="{BB962C8B-B14F-4D97-AF65-F5344CB8AC3E}">
        <p14:creationId xmlns:p14="http://schemas.microsoft.com/office/powerpoint/2010/main" val="3128229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PE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he has many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爱好</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such as singing and playing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parents do?</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 father is a teacher and his mother is a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do they do at weekends?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watch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Andy often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emails to me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342678" y="854296"/>
            <a:ext cx="1162498" cy="523220"/>
          </a:xfrm>
          <a:prstGeom prst="rect">
            <a:avLst/>
          </a:prstGeom>
        </p:spPr>
        <p:txBody>
          <a:bodyPr wrap="none">
            <a:spAutoFit/>
          </a:bodyPr>
          <a:lstStyle/>
          <a:p>
            <a:r>
              <a:rPr lang="en-US" altLang="zh-CN" dirty="0" err="1"/>
              <a:t>Maths</a:t>
            </a:r>
            <a:endParaRPr lang="zh-CN" altLang="en-US" dirty="0"/>
          </a:p>
        </p:txBody>
      </p:sp>
      <p:sp>
        <p:nvSpPr>
          <p:cNvPr id="4" name="矩形 3"/>
          <p:cNvSpPr/>
          <p:nvPr/>
        </p:nvSpPr>
        <p:spPr>
          <a:xfrm>
            <a:off x="7238542" y="863088"/>
            <a:ext cx="1362874" cy="523220"/>
          </a:xfrm>
          <a:prstGeom prst="rect">
            <a:avLst/>
          </a:prstGeom>
        </p:spPr>
        <p:txBody>
          <a:bodyPr wrap="none">
            <a:spAutoFit/>
          </a:bodyPr>
          <a:lstStyle/>
          <a:p>
            <a:r>
              <a:rPr lang="en-US" altLang="zh-CN" dirty="0"/>
              <a:t>hobbies</a:t>
            </a:r>
            <a:endParaRPr lang="zh-CN" altLang="en-US" dirty="0"/>
          </a:p>
        </p:txBody>
      </p:sp>
      <p:sp>
        <p:nvSpPr>
          <p:cNvPr id="5" name="矩形 4"/>
          <p:cNvSpPr/>
          <p:nvPr/>
        </p:nvSpPr>
        <p:spPr>
          <a:xfrm>
            <a:off x="3358902" y="1504040"/>
            <a:ext cx="1362874" cy="523220"/>
          </a:xfrm>
          <a:prstGeom prst="rect">
            <a:avLst/>
          </a:prstGeom>
        </p:spPr>
        <p:txBody>
          <a:bodyPr wrap="none">
            <a:spAutoFit/>
          </a:bodyPr>
          <a:lstStyle/>
          <a:p>
            <a:r>
              <a:rPr lang="en-US" altLang="zh-CN" dirty="0"/>
              <a:t>football</a:t>
            </a:r>
            <a:endParaRPr lang="zh-CN" altLang="en-US" dirty="0"/>
          </a:p>
        </p:txBody>
      </p:sp>
      <p:sp>
        <p:nvSpPr>
          <p:cNvPr id="6" name="矩形 5"/>
          <p:cNvSpPr/>
          <p:nvPr/>
        </p:nvSpPr>
        <p:spPr>
          <a:xfrm>
            <a:off x="1045258" y="2132856"/>
            <a:ext cx="1043876" cy="523220"/>
          </a:xfrm>
          <a:prstGeom prst="rect">
            <a:avLst/>
          </a:prstGeom>
        </p:spPr>
        <p:txBody>
          <a:bodyPr wrap="none">
            <a:spAutoFit/>
          </a:bodyPr>
          <a:lstStyle/>
          <a:p>
            <a:r>
              <a:rPr lang="en-US" altLang="zh-CN" dirty="0"/>
              <a:t>What</a:t>
            </a:r>
            <a:endParaRPr lang="zh-CN" altLang="en-US" dirty="0"/>
          </a:p>
        </p:txBody>
      </p:sp>
      <p:sp>
        <p:nvSpPr>
          <p:cNvPr id="7" name="矩形 6"/>
          <p:cNvSpPr/>
          <p:nvPr/>
        </p:nvSpPr>
        <p:spPr>
          <a:xfrm>
            <a:off x="7157742" y="2772179"/>
            <a:ext cx="1042273" cy="523220"/>
          </a:xfrm>
          <a:prstGeom prst="rect">
            <a:avLst/>
          </a:prstGeom>
        </p:spPr>
        <p:txBody>
          <a:bodyPr wrap="none">
            <a:spAutoFit/>
          </a:bodyPr>
          <a:lstStyle/>
          <a:p>
            <a:r>
              <a:rPr lang="en-US" altLang="zh-CN" dirty="0"/>
              <a:t>nurse</a:t>
            </a:r>
            <a:endParaRPr lang="zh-CN" altLang="en-US" dirty="0"/>
          </a:p>
        </p:txBody>
      </p:sp>
      <p:sp>
        <p:nvSpPr>
          <p:cNvPr id="8" name="矩形 7"/>
          <p:cNvSpPr/>
          <p:nvPr/>
        </p:nvSpPr>
        <p:spPr>
          <a:xfrm>
            <a:off x="2926854" y="4059488"/>
            <a:ext cx="942887" cy="523220"/>
          </a:xfrm>
          <a:prstGeom prst="rect">
            <a:avLst/>
          </a:prstGeom>
        </p:spPr>
        <p:txBody>
          <a:bodyPr wrap="none">
            <a:spAutoFit/>
          </a:bodyPr>
          <a:lstStyle/>
          <a:p>
            <a:r>
              <a:rPr lang="en-US" altLang="zh-CN" dirty="0"/>
              <a:t>films</a:t>
            </a:r>
            <a:endParaRPr lang="zh-CN" altLang="en-US" dirty="0"/>
          </a:p>
        </p:txBody>
      </p:sp>
      <p:sp>
        <p:nvSpPr>
          <p:cNvPr id="9" name="矩形 8"/>
          <p:cNvSpPr/>
          <p:nvPr/>
        </p:nvSpPr>
        <p:spPr>
          <a:xfrm>
            <a:off x="5873049" y="4068280"/>
            <a:ext cx="1023037" cy="523220"/>
          </a:xfrm>
          <a:prstGeom prst="rect">
            <a:avLst/>
          </a:prstGeom>
        </p:spPr>
        <p:txBody>
          <a:bodyPr wrap="none">
            <a:spAutoFit/>
          </a:bodyPr>
          <a:lstStyle/>
          <a:p>
            <a:r>
              <a:rPr lang="en-US" altLang="zh-CN" dirty="0"/>
              <a:t>sends</a:t>
            </a:r>
            <a:endParaRPr lang="zh-CN" altLang="en-US" dirty="0"/>
          </a:p>
        </p:txBody>
      </p:sp>
      <p:pic>
        <p:nvPicPr>
          <p:cNvPr id="10" name="bt24.jpg" descr="id:2147488883;FounderCES"/>
          <p:cNvPicPr/>
          <p:nvPr/>
        </p:nvPicPr>
        <p:blipFill>
          <a:blip r:embed="rId2"/>
          <a:stretch>
            <a:fillRect/>
          </a:stretch>
        </p:blipFill>
        <p:spPr>
          <a:xfrm>
            <a:off x="8399462" y="1669214"/>
            <a:ext cx="3600400" cy="2265541"/>
          </a:xfrm>
          <a:prstGeom prst="rect">
            <a:avLst/>
          </a:prstGeom>
        </p:spPr>
      </p:pic>
    </p:spTree>
    <p:extLst>
      <p:ext uri="{BB962C8B-B14F-4D97-AF65-F5344CB8AC3E}">
        <p14:creationId xmlns:p14="http://schemas.microsoft.com/office/powerpoint/2010/main" val="3242242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49508"/>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十三、 </a:t>
            </a:r>
            <a:r>
              <a:rPr lang="en-US"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阅读条形</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统计图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完成下列各题。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45 students in Class 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are talking about activities at weekends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Let’s look at the diagram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1414686" y="836712"/>
            <a:ext cx="3539490" cy="490855"/>
          </a:xfrm>
          <a:prstGeom prst="rect">
            <a:avLst/>
          </a:prstGeom>
        </p:spPr>
      </p:pic>
      <p:pic>
        <p:nvPicPr>
          <p:cNvPr id="4" name="as129.jpg" descr="id:2147488904;FounderCES"/>
          <p:cNvPicPr/>
          <p:nvPr/>
        </p:nvPicPr>
        <p:blipFill>
          <a:blip r:embed="rId3"/>
          <a:stretch>
            <a:fillRect/>
          </a:stretch>
        </p:blipFill>
        <p:spPr>
          <a:xfrm>
            <a:off x="3718942" y="2695628"/>
            <a:ext cx="4355961" cy="3751720"/>
          </a:xfrm>
          <a:prstGeom prst="rect">
            <a:avLst/>
          </a:prstGeom>
        </p:spPr>
      </p:pic>
    </p:spTree>
    <p:extLst>
      <p:ext uri="{BB962C8B-B14F-4D97-AF65-F5344CB8AC3E}">
        <p14:creationId xmlns:p14="http://schemas.microsoft.com/office/powerpoint/2010/main" val="135826717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42170"/>
          </a:xfrm>
        </p:spPr>
        <p:txBody>
          <a:bodyPr/>
          <a:lstStyle/>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（一）根据条形统计图的内容，选择正确的答案。（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Most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大多数的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students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weekends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watch TV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 to the park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visit grandparents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 go to the park at weekends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Ten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Twelve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Fourteen</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98326" y="1484784"/>
            <a:ext cx="444352" cy="523220"/>
          </a:xfrm>
          <a:prstGeom prst="rect">
            <a:avLst/>
          </a:prstGeom>
        </p:spPr>
        <p:txBody>
          <a:bodyPr wrap="none">
            <a:spAutoFit/>
          </a:bodyPr>
          <a:lstStyle/>
          <a:p>
            <a:r>
              <a:rPr lang="en-US" altLang="zh-CN" dirty="0"/>
              <a:t>C</a:t>
            </a:r>
            <a:endParaRPr lang="zh-CN" altLang="en-US" dirty="0"/>
          </a:p>
        </p:txBody>
      </p:sp>
      <p:sp>
        <p:nvSpPr>
          <p:cNvPr id="4" name="矩形 3"/>
          <p:cNvSpPr/>
          <p:nvPr/>
        </p:nvSpPr>
        <p:spPr>
          <a:xfrm>
            <a:off x="965534" y="2753629"/>
            <a:ext cx="423514" cy="523220"/>
          </a:xfrm>
          <a:prstGeom prst="rect">
            <a:avLst/>
          </a:prstGeom>
        </p:spPr>
        <p:txBody>
          <a:bodyPr wrap="none">
            <a:spAutoFit/>
          </a:bodyPr>
          <a:lstStyle/>
          <a:p>
            <a:r>
              <a:rPr lang="en-US" altLang="zh-CN" dirty="0"/>
              <a:t>B</a:t>
            </a:r>
            <a:endParaRPr lang="zh-CN" altLang="en-US" dirty="0"/>
          </a:p>
        </p:txBody>
      </p:sp>
    </p:spTree>
    <p:extLst>
      <p:ext uri="{BB962C8B-B14F-4D97-AF65-F5344CB8AC3E}">
        <p14:creationId xmlns:p14="http://schemas.microsoft.com/office/powerpoint/2010/main" val="2135611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1938"/>
            <a:ext cx="11485848" cy="3139321"/>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visit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fly</a:t>
            </a:r>
          </a:p>
          <a:p>
            <a:pPr hangingPunct="0">
              <a:spcAft>
                <a:spcPts val="0"/>
              </a:spcAft>
              <a:tabLst>
                <a:tab pos="540385" algn="l"/>
                <a:tab pos="630555" algn="l"/>
                <a:tab pos="4410710" algn="l"/>
                <a:tab pos="5130800" algn="l"/>
                <a:tab pos="729107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fly kites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picnics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chat on the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Internet</a:t>
            </a:r>
          </a:p>
          <a:p>
            <a:pPr hangingPunct="0">
              <a:spcAft>
                <a:spcPts val="0"/>
              </a:spcAft>
              <a:tabLst>
                <a:tab pos="540385" algn="l"/>
                <a:tab pos="630555" algn="l"/>
                <a:tab pos="4410710" algn="l"/>
                <a:tab pos="5130800" algn="l"/>
                <a:tab pos="729107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get out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come out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lot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13972" y="1584578"/>
            <a:ext cx="3474541"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Let’s fly the kite now.</a:t>
            </a:r>
            <a:endParaRPr lang="zh-CN" altLang="zh-CN" sz="1050" dirty="0">
              <a:solidFill>
                <a:srgbClr val="000000"/>
              </a:solidFill>
              <a:cs typeface="Times New Roman" panose="02020603050405020304" pitchFamily="18" charset="0"/>
            </a:endParaRPr>
          </a:p>
        </p:txBody>
      </p:sp>
      <p:sp>
        <p:nvSpPr>
          <p:cNvPr id="4" name="矩形 3"/>
          <p:cNvSpPr/>
          <p:nvPr/>
        </p:nvSpPr>
        <p:spPr>
          <a:xfrm>
            <a:off x="613972" y="2845882"/>
            <a:ext cx="4183581"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We have picnics in spring.</a:t>
            </a:r>
            <a:endParaRPr lang="zh-CN" altLang="zh-CN" sz="1050" dirty="0">
              <a:solidFill>
                <a:srgbClr val="000000"/>
              </a:solidFill>
              <a:cs typeface="Times New Roman" panose="02020603050405020304" pitchFamily="18" charset="0"/>
            </a:endParaRPr>
          </a:p>
        </p:txBody>
      </p:sp>
      <p:sp>
        <p:nvSpPr>
          <p:cNvPr id="5" name="矩形 4"/>
          <p:cNvSpPr/>
          <p:nvPr/>
        </p:nvSpPr>
        <p:spPr>
          <a:xfrm>
            <a:off x="655688" y="3986480"/>
            <a:ext cx="2478564"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Let me get out.</a:t>
            </a:r>
            <a:endParaRPr lang="zh-CN" altLang="zh-CN" sz="1050" dirty="0">
              <a:solidFill>
                <a:srgbClr val="000000"/>
              </a:solidFill>
              <a:cs typeface="Times New Roman" panose="02020603050405020304" pitchFamily="18" charset="0"/>
            </a:endParaRPr>
          </a:p>
        </p:txBody>
      </p:sp>
      <p:sp>
        <p:nvSpPr>
          <p:cNvPr id="6" name="文本框 5"/>
          <p:cNvSpPr txBox="1"/>
          <p:nvPr/>
        </p:nvSpPr>
        <p:spPr>
          <a:xfrm>
            <a:off x="857622" y="1152530"/>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09757" y="2323242"/>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929630" y="3537340"/>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531754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根据图表提示，计算得出网上聊天的人数，并在图表相应位置画出来。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a:t>
            </a: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a:t>
            </a:r>
            <a:r>
              <a:rPr lang="en-US"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diagram?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______________________________________________________________________________________________________________________________</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1558702" y="908720"/>
            <a:ext cx="2866390" cy="446405"/>
          </a:xfrm>
          <a:prstGeom prst="rect">
            <a:avLst/>
          </a:prstGeom>
        </p:spPr>
      </p:pic>
      <p:pic>
        <p:nvPicPr>
          <p:cNvPr id="4" name="图片 3"/>
          <p:cNvPicPr/>
          <p:nvPr/>
        </p:nvPicPr>
        <p:blipFill>
          <a:blip r:embed="rId3"/>
          <a:stretch>
            <a:fillRect/>
          </a:stretch>
        </p:blipFill>
        <p:spPr>
          <a:xfrm>
            <a:off x="1486694" y="3140968"/>
            <a:ext cx="3233420" cy="402590"/>
          </a:xfrm>
          <a:prstGeom prst="rect">
            <a:avLst/>
          </a:prstGeom>
        </p:spPr>
      </p:pic>
      <p:sp>
        <p:nvSpPr>
          <p:cNvPr id="5" name="矩形 4"/>
          <p:cNvSpPr/>
          <p:nvPr/>
        </p:nvSpPr>
        <p:spPr>
          <a:xfrm>
            <a:off x="456685" y="1988840"/>
            <a:ext cx="5293437" cy="738664"/>
          </a:xfrm>
          <a:prstGeom prst="rect">
            <a:avLst/>
          </a:prstGeom>
        </p:spPr>
        <p:txBody>
          <a:bodyPr wrap="none">
            <a:spAutoFit/>
          </a:bodyPr>
          <a:lstStyle/>
          <a:p>
            <a:pPr algn="just">
              <a:lnSpc>
                <a:spcPct val="150000"/>
              </a:lnSpc>
              <a:spcAft>
                <a:spcPts val="0"/>
              </a:spcAft>
            </a:pPr>
            <a:r>
              <a:rPr lang="zh-CN" altLang="zh-CN" dirty="0">
                <a:cs typeface="Times New Roman" panose="02020603050405020304" pitchFamily="18" charset="0"/>
              </a:rPr>
              <a:t>网上聊天的人数为</a:t>
            </a:r>
            <a:r>
              <a:rPr lang="en-US" altLang="zh-CN" dirty="0">
                <a:cs typeface="Times New Roman" panose="02020603050405020304" pitchFamily="18" charset="0"/>
              </a:rPr>
              <a:t>9</a:t>
            </a:r>
            <a:r>
              <a:rPr lang="zh-CN" altLang="zh-CN" dirty="0">
                <a:cs typeface="Times New Roman" panose="02020603050405020304" pitchFamily="18" charset="0"/>
              </a:rPr>
              <a:t>人。</a:t>
            </a:r>
            <a:r>
              <a:rPr lang="en-US" altLang="zh-CN" dirty="0">
                <a:ea typeface="Times New Roman" panose="02020603050405020304" pitchFamily="18" charset="0"/>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画图略</a:t>
            </a:r>
            <a:r>
              <a:rPr lang="en-US" altLang="zh-CN" dirty="0">
                <a:ea typeface="Times New Roman" panose="02020603050405020304" pitchFamily="18" charset="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6" name="矩形 5"/>
          <p:cNvSpPr/>
          <p:nvPr/>
        </p:nvSpPr>
        <p:spPr>
          <a:xfrm>
            <a:off x="428782" y="3492711"/>
            <a:ext cx="11067024" cy="1384995"/>
          </a:xfrm>
          <a:prstGeom prst="rect">
            <a:avLst/>
          </a:prstGeom>
        </p:spPr>
        <p:txBody>
          <a:bodyPr wrap="square">
            <a:spAutoFit/>
          </a:bodyPr>
          <a:lstStyle/>
          <a:p>
            <a:pPr algn="just">
              <a:lnSpc>
                <a:spcPct val="150000"/>
              </a:lnSpc>
              <a:spcAft>
                <a:spcPts val="0"/>
              </a:spcAft>
            </a:pPr>
            <a:r>
              <a:rPr lang="en-US" altLang="zh-CN" dirty="0">
                <a:cs typeface="Times New Roman" panose="02020603050405020304" pitchFamily="18" charset="0"/>
              </a:rPr>
              <a:t>Most students visit their grandparents. They are filial</a:t>
            </a:r>
            <a:r>
              <a:rPr lang="en-US" altLang="zh-CN" dirty="0">
                <a:ea typeface="Times New Roman" panose="02020603050405020304" pitchFamily="18" charset="0"/>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孝顺的</a:t>
            </a:r>
            <a:r>
              <a:rPr lang="en-US" altLang="zh-CN" dirty="0">
                <a:ea typeface="Times New Roman" panose="02020603050405020304" pitchFamily="18" charset="0"/>
                <a:cs typeface="Times New Roman" panose="02020603050405020304" pitchFamily="18" charset="0"/>
              </a:rPr>
              <a:t>)</a:t>
            </a:r>
            <a:r>
              <a:rPr lang="en-US" altLang="zh-CN" dirty="0">
                <a:cs typeface="Times New Roman" panose="02020603050405020304" pitchFamily="18" charset="0"/>
              </a:rPr>
              <a:t>.</a:t>
            </a:r>
            <a:r>
              <a:rPr lang="en-US" altLang="zh-CN" dirty="0">
                <a:ea typeface="Times New Roman" panose="02020603050405020304" pitchFamily="18" charset="0"/>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答案不唯一</a:t>
            </a:r>
            <a:r>
              <a:rPr lang="en-US" altLang="zh-CN" dirty="0">
                <a:ea typeface="Times New Roman" panose="02020603050405020304" pitchFamily="18" charset="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678883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49508"/>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十四、 </a:t>
            </a:r>
            <a:r>
              <a:rPr lang="en-US"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双减</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政策实施以来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很多同学的学习和生活发生了改变。记者随机采访了四位同学</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以下是他们的回答。请阅读采访内容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回答问题。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1525933" y="836712"/>
            <a:ext cx="2921635" cy="440690"/>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1870089248"/>
              </p:ext>
            </p:extLst>
          </p:nvPr>
        </p:nvGraphicFramePr>
        <p:xfrm>
          <a:off x="382233" y="2752086"/>
          <a:ext cx="11464469" cy="3200400"/>
        </p:xfrm>
        <a:graphic>
          <a:graphicData uri="http://schemas.openxmlformats.org/drawingml/2006/table">
            <a:tbl>
              <a:tblPr firstRow="1" firstCol="1" bandRow="1"/>
              <a:tblGrid>
                <a:gridCol w="11464469">
                  <a:extLst>
                    <a:ext uri="{9D8B030D-6E8A-4147-A177-3AD203B41FA5}">
                      <a16:colId xmlns:a16="http://schemas.microsoft.com/office/drawing/2014/main" val="119198547"/>
                    </a:ext>
                  </a:extLst>
                </a:gridCol>
              </a:tblGrid>
              <a:tr h="0">
                <a:tc>
                  <a:txBody>
                    <a:bodyPr/>
                    <a:lstStyle/>
                    <a:p>
                      <a:pPr algn="just" hangingPunct="0">
                        <a:lnSpc>
                          <a:spcPct val="150000"/>
                        </a:lnSpc>
                        <a:spcAft>
                          <a:spcPts val="0"/>
                        </a:spcAft>
                        <a:tabLst>
                          <a:tab pos="540385" algn="l"/>
                          <a:tab pos="630555" algn="l"/>
                          <a:tab pos="4410710" algn="l"/>
                          <a:tab pos="5130800" algn="l"/>
                          <a:tab pos="7291070" algn="l"/>
                        </a:tabLst>
                      </a:pP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Lu</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Xiaoran</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years</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old</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40385" algn="l"/>
                          <a:tab pos="630555" algn="l"/>
                          <a:tab pos="4410710" algn="l"/>
                          <a:tab pos="5130800" algn="l"/>
                          <a:tab pos="7291070"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 am a student in </a:t>
                      </a:r>
                      <a:r>
                        <a:rPr lang="en-US" sz="28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Guangming</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Primary School</a:t>
                      </a:r>
                      <a:r>
                        <a:rPr lang="en-US" sz="2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 went home at four thirty before</a:t>
                      </a:r>
                      <a:r>
                        <a:rPr lang="en-US" sz="2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Now I go home at half past five, one hour later than before</a:t>
                      </a:r>
                      <a:r>
                        <a:rPr lang="en-US" sz="2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 can finish my homework at school</a:t>
                      </a:r>
                      <a:r>
                        <a:rPr lang="en-US" sz="2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Then I can go to my </a:t>
                      </a:r>
                      <a:r>
                        <a:rPr lang="en-US" sz="28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favourite</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soccer club</a:t>
                      </a:r>
                      <a:r>
                        <a:rPr lang="en-US" sz="2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 can go to bed before 9</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 at night</a:t>
                      </a:r>
                      <a:r>
                        <a:rPr lang="en-US" sz="2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0198802"/>
                  </a:ext>
                </a:extLst>
              </a:tr>
            </a:tbl>
          </a:graphicData>
        </a:graphic>
      </p:graphicFrame>
    </p:spTree>
    <p:extLst>
      <p:ext uri="{BB962C8B-B14F-4D97-AF65-F5344CB8AC3E}">
        <p14:creationId xmlns:p14="http://schemas.microsoft.com/office/powerpoint/2010/main" val="148261668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641896364"/>
              </p:ext>
            </p:extLst>
          </p:nvPr>
        </p:nvGraphicFramePr>
        <p:xfrm>
          <a:off x="334566" y="1052736"/>
          <a:ext cx="11521280" cy="4480560"/>
        </p:xfrm>
        <a:graphic>
          <a:graphicData uri="http://schemas.openxmlformats.org/drawingml/2006/table">
            <a:tbl>
              <a:tblPr firstRow="1" firstCol="1" bandRow="1"/>
              <a:tblGrid>
                <a:gridCol w="11521280">
                  <a:extLst>
                    <a:ext uri="{9D8B030D-6E8A-4147-A177-3AD203B41FA5}">
                      <a16:colId xmlns:a16="http://schemas.microsoft.com/office/drawing/2014/main" val="1799083855"/>
                    </a:ext>
                  </a:extLst>
                </a:gridCol>
              </a:tblGrid>
              <a:tr h="0">
                <a:tc>
                  <a:txBody>
                    <a:bodyPr/>
                    <a:lstStyle/>
                    <a:p>
                      <a:pPr algn="just" hangingPunct="0">
                        <a:lnSpc>
                          <a:spcPct val="150000"/>
                        </a:lnSpc>
                        <a:spcAft>
                          <a:spcPts val="0"/>
                        </a:spcAft>
                        <a:tabLst>
                          <a:tab pos="540385" algn="l"/>
                          <a:tab pos="630555" algn="l"/>
                          <a:tab pos="4410710" algn="l"/>
                          <a:tab pos="5130800" algn="l"/>
                          <a:tab pos="7291070" algn="l"/>
                        </a:tabLst>
                      </a:pP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Jiang</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Yuyao</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years</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old</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40385" algn="l"/>
                          <a:tab pos="630555" algn="l"/>
                          <a:tab pos="4410710" algn="l"/>
                          <a:tab pos="5130800" algn="l"/>
                          <a:tab pos="7291070"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 think it’s good to ban </a:t>
                      </a:r>
                      <a:r>
                        <a:rPr lang="en-US"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video</a:t>
                      </a:r>
                      <a:r>
                        <a:rPr lang="en-US" altLang="zh-CN"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gaming</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禁止电子游戏</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on school days</a:t>
                      </a:r>
                      <a:r>
                        <a:rPr lang="en-US" sz="2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It helps us keep a good study habit and protects our eyesight</a:t>
                      </a:r>
                      <a:r>
                        <a:rPr lang="en-US" sz="2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 always go out with my parents and do more sports</a:t>
                      </a:r>
                      <a:r>
                        <a:rPr lang="en-US" sz="2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36197639"/>
                  </a:ext>
                </a:extLst>
              </a:tr>
              <a:tr h="0">
                <a:tc>
                  <a:txBody>
                    <a:bodyPr/>
                    <a:lstStyle/>
                    <a:p>
                      <a:pPr algn="just" hangingPunct="0">
                        <a:lnSpc>
                          <a:spcPct val="150000"/>
                        </a:lnSpc>
                        <a:spcAft>
                          <a:spcPts val="0"/>
                        </a:spcAft>
                        <a:tabLst>
                          <a:tab pos="540385" algn="l"/>
                          <a:tab pos="630555" algn="l"/>
                          <a:tab pos="4410710" algn="l"/>
                          <a:tab pos="5130800" algn="l"/>
                          <a:tab pos="7291070" algn="l"/>
                        </a:tabLst>
                      </a:pP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Wang</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Yuxin</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years</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old</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40385" algn="l"/>
                          <a:tab pos="630555" algn="l"/>
                          <a:tab pos="4410710" algn="l"/>
                          <a:tab pos="5130800" algn="l"/>
                          <a:tab pos="7291070"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 have less</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更少的</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homework and I don’t feel tired every day</a:t>
                      </a:r>
                      <a:r>
                        <a:rPr lang="en-US" sz="2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 have enough</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足够的</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time to play the piano after school</a:t>
                      </a:r>
                      <a:r>
                        <a:rPr lang="en-US" sz="2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05455368"/>
                  </a:ext>
                </a:extLst>
              </a:tr>
            </a:tbl>
          </a:graphicData>
        </a:graphic>
      </p:graphicFrame>
    </p:spTree>
    <p:extLst>
      <p:ext uri="{BB962C8B-B14F-4D97-AF65-F5344CB8AC3E}">
        <p14:creationId xmlns:p14="http://schemas.microsoft.com/office/powerpoint/2010/main" val="205082553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3606023"/>
            <a:ext cx="11485848" cy="1303177"/>
          </a:xfrm>
        </p:spPr>
        <p:txBody>
          <a:bodyPr/>
          <a:lstStyle/>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time does Lu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Xiaoran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 home now?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extLst>
              <p:ext uri="{D42A27DB-BD31-4B8C-83A1-F6EECF244321}">
                <p14:modId xmlns:p14="http://schemas.microsoft.com/office/powerpoint/2010/main" val="2158724564"/>
              </p:ext>
            </p:extLst>
          </p:nvPr>
        </p:nvGraphicFramePr>
        <p:xfrm>
          <a:off x="441356" y="980728"/>
          <a:ext cx="11368120" cy="2560320"/>
        </p:xfrm>
        <a:graphic>
          <a:graphicData uri="http://schemas.openxmlformats.org/drawingml/2006/table">
            <a:tbl>
              <a:tblPr firstRow="1" firstCol="1" bandRow="1"/>
              <a:tblGrid>
                <a:gridCol w="11368120">
                  <a:extLst>
                    <a:ext uri="{9D8B030D-6E8A-4147-A177-3AD203B41FA5}">
                      <a16:colId xmlns:a16="http://schemas.microsoft.com/office/drawing/2014/main" val="3227954423"/>
                    </a:ext>
                  </a:extLst>
                </a:gridCol>
              </a:tblGrid>
              <a:tr h="0">
                <a:tc>
                  <a:txBody>
                    <a:bodyPr/>
                    <a:lstStyle/>
                    <a:p>
                      <a:pPr algn="just" hangingPunct="0">
                        <a:lnSpc>
                          <a:spcPct val="150000"/>
                        </a:lnSpc>
                        <a:spcAft>
                          <a:spcPts val="0"/>
                        </a:spcAft>
                        <a:tabLst>
                          <a:tab pos="540385" algn="l"/>
                          <a:tab pos="630555" algn="l"/>
                          <a:tab pos="4410710" algn="l"/>
                          <a:tab pos="5130800" algn="l"/>
                          <a:tab pos="7291070" algn="l"/>
                        </a:tabLst>
                      </a:pP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Liu</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Yixiang</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13</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years</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old</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40385" algn="l"/>
                          <a:tab pos="630555" algn="l"/>
                          <a:tab pos="4410710" algn="l"/>
                          <a:tab pos="5130800" algn="l"/>
                          <a:tab pos="7291070"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 played video games a lot and it made me excited</a:t>
                      </a:r>
                      <a:r>
                        <a:rPr lang="en-US" sz="2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But now I only play one hour a week at weekends</a:t>
                      </a:r>
                      <a:r>
                        <a:rPr lang="en-US" sz="2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 have to do other things</a:t>
                      </a:r>
                      <a:r>
                        <a:rPr lang="en-US" sz="2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Then I find reading is more interesting than games</a:t>
                      </a:r>
                      <a:r>
                        <a:rPr lang="en-US" sz="2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35396081"/>
                  </a:ext>
                </a:extLst>
              </a:tr>
            </a:tbl>
          </a:graphicData>
        </a:graphic>
      </p:graphicFrame>
      <p:sp>
        <p:nvSpPr>
          <p:cNvPr id="3" name="矩形 2"/>
          <p:cNvSpPr/>
          <p:nvPr/>
        </p:nvSpPr>
        <p:spPr>
          <a:xfrm>
            <a:off x="422261" y="4123442"/>
            <a:ext cx="2720617" cy="738664"/>
          </a:xfrm>
          <a:prstGeom prst="rect">
            <a:avLst/>
          </a:prstGeom>
        </p:spPr>
        <p:txBody>
          <a:bodyPr wrap="none">
            <a:spAutoFit/>
          </a:bodyPr>
          <a:lstStyle/>
          <a:p>
            <a:pPr algn="just">
              <a:lnSpc>
                <a:spcPct val="150000"/>
              </a:lnSpc>
              <a:spcAft>
                <a:spcPts val="0"/>
              </a:spcAft>
            </a:pPr>
            <a:r>
              <a:rPr lang="en-US" altLang="zh-CN" dirty="0">
                <a:cs typeface="Times New Roman" panose="02020603050405020304" pitchFamily="18" charset="0"/>
              </a:rPr>
              <a:t>At half past five.</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218511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Does Jiang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Yuyao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like playing video games?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Does Wang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Yuxin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a lot of homework every day?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349959"/>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Who plays video games at weekends? </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zh-CN"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89151" y="1309376"/>
            <a:ext cx="3058851" cy="738664"/>
          </a:xfrm>
          <a:prstGeom prst="rect">
            <a:avLst/>
          </a:prstGeom>
        </p:spPr>
        <p:txBody>
          <a:bodyPr wrap="none">
            <a:spAutoFit/>
          </a:bodyPr>
          <a:lstStyle/>
          <a:p>
            <a:pPr algn="just">
              <a:lnSpc>
                <a:spcPct val="150000"/>
              </a:lnSpc>
              <a:spcAft>
                <a:spcPts val="0"/>
              </a:spcAft>
            </a:pPr>
            <a:r>
              <a:rPr lang="en-US" altLang="zh-CN" dirty="0">
                <a:cs typeface="Times New Roman" panose="02020603050405020304" pitchFamily="18" charset="0"/>
              </a:rPr>
              <a:t>No, he/she doesn’t.</a:t>
            </a:r>
            <a:endParaRPr lang="zh-CN" altLang="zh-CN" sz="1050" dirty="0">
              <a:solidFill>
                <a:srgbClr val="000000"/>
              </a:solidFill>
              <a:cs typeface="Times New Roman" panose="02020603050405020304" pitchFamily="18" charset="0"/>
            </a:endParaRPr>
          </a:p>
        </p:txBody>
      </p:sp>
      <p:sp>
        <p:nvSpPr>
          <p:cNvPr id="5" name="矩形 4"/>
          <p:cNvSpPr/>
          <p:nvPr/>
        </p:nvSpPr>
        <p:spPr>
          <a:xfrm>
            <a:off x="414789" y="2611296"/>
            <a:ext cx="3058851" cy="738664"/>
          </a:xfrm>
          <a:prstGeom prst="rect">
            <a:avLst/>
          </a:prstGeom>
        </p:spPr>
        <p:txBody>
          <a:bodyPr wrap="none">
            <a:spAutoFit/>
          </a:bodyPr>
          <a:lstStyle/>
          <a:p>
            <a:pPr algn="just">
              <a:lnSpc>
                <a:spcPct val="150000"/>
              </a:lnSpc>
              <a:spcAft>
                <a:spcPts val="0"/>
              </a:spcAft>
            </a:pPr>
            <a:r>
              <a:rPr lang="en-US" altLang="zh-CN" dirty="0">
                <a:cs typeface="Times New Roman" panose="02020603050405020304" pitchFamily="18" charset="0"/>
              </a:rPr>
              <a:t>No, he/she doesn’t.</a:t>
            </a:r>
            <a:endParaRPr lang="zh-CN" altLang="zh-CN" sz="1050" dirty="0">
              <a:solidFill>
                <a:srgbClr val="000000"/>
              </a:solidFill>
              <a:cs typeface="Times New Roman" panose="02020603050405020304" pitchFamily="18" charset="0"/>
            </a:endParaRPr>
          </a:p>
        </p:txBody>
      </p:sp>
      <p:sp>
        <p:nvSpPr>
          <p:cNvPr id="6" name="矩形 5"/>
          <p:cNvSpPr/>
          <p:nvPr/>
        </p:nvSpPr>
        <p:spPr>
          <a:xfrm>
            <a:off x="438317" y="3914472"/>
            <a:ext cx="2073581" cy="738664"/>
          </a:xfrm>
          <a:prstGeom prst="rect">
            <a:avLst/>
          </a:prstGeom>
        </p:spPr>
        <p:txBody>
          <a:bodyPr wrap="none">
            <a:spAutoFit/>
          </a:bodyPr>
          <a:lstStyle/>
          <a:p>
            <a:pPr algn="just">
              <a:lnSpc>
                <a:spcPct val="150000"/>
              </a:lnSpc>
              <a:spcAft>
                <a:spcPts val="0"/>
              </a:spcAft>
            </a:pPr>
            <a:r>
              <a:rPr lang="en-US" altLang="zh-CN" dirty="0">
                <a:cs typeface="Times New Roman" panose="02020603050405020304" pitchFamily="18" charset="0"/>
              </a:rPr>
              <a:t>Liu </a:t>
            </a:r>
            <a:r>
              <a:rPr lang="en-US" altLang="zh-CN" dirty="0" err="1">
                <a:cs typeface="Times New Roman" panose="02020603050405020304" pitchFamily="18" charset="0"/>
              </a:rPr>
              <a:t>Yixiang</a:t>
            </a:r>
            <a:r>
              <a:rPr lang="en-US"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770129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of Double Reduction Policy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因为双减政策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are the changes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your school life?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句话回答</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910630" y="836712"/>
            <a:ext cx="3686810" cy="493395"/>
          </a:xfrm>
          <a:prstGeom prst="rect">
            <a:avLst/>
          </a:prstGeom>
        </p:spPr>
      </p:pic>
      <p:sp>
        <p:nvSpPr>
          <p:cNvPr id="4" name="矩形 3"/>
          <p:cNvSpPr/>
          <p:nvPr/>
        </p:nvSpPr>
        <p:spPr>
          <a:xfrm>
            <a:off x="495674" y="2575598"/>
            <a:ext cx="8712968" cy="738664"/>
          </a:xfrm>
          <a:prstGeom prst="rect">
            <a:avLst/>
          </a:prstGeom>
        </p:spPr>
        <p:txBody>
          <a:bodyPr wrap="square">
            <a:spAutoFit/>
          </a:bodyPr>
          <a:lstStyle/>
          <a:p>
            <a:pPr algn="just">
              <a:lnSpc>
                <a:spcPct val="150000"/>
              </a:lnSpc>
              <a:spcAft>
                <a:spcPts val="0"/>
              </a:spcAft>
            </a:pPr>
            <a:r>
              <a:rPr lang="en-US" altLang="zh-CN" dirty="0">
                <a:cs typeface="Times New Roman" panose="02020603050405020304" pitchFamily="18" charset="0"/>
              </a:rPr>
              <a:t>I have less homework.	</a:t>
            </a:r>
            <a:r>
              <a:rPr lang="en-US" altLang="zh-CN" dirty="0">
                <a:ea typeface="Times New Roman" panose="02020603050405020304" pitchFamily="18" charset="0"/>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答案不唯一</a:t>
            </a:r>
            <a:r>
              <a:rPr lang="zh-CN" altLang="zh-CN" dirty="0">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言之有理即可</a:t>
            </a:r>
            <a:r>
              <a:rPr lang="en-US" altLang="zh-CN" dirty="0">
                <a:ea typeface="Times New Roman" panose="02020603050405020304" pitchFamily="18" charset="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335960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540385" algn="l"/>
                <a:tab pos="630555" algn="l"/>
                <a:tab pos="4410710" algn="l"/>
                <a:tab pos="5130800" algn="l"/>
                <a:tab pos="7291070" algn="l"/>
              </a:tabLst>
            </a:pPr>
            <a:r>
              <a:rPr lang="zh-CN" altLang="zh-CN" sz="2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十五、</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阅读</a:t>
            </a:r>
            <a:r>
              <a:rPr lang="zh-CN" altLang="zh-CN" sz="2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志愿者招募启事</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完成下列各题。</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40385" algn="l"/>
                <a:tab pos="630555" algn="l"/>
                <a:tab pos="4410710" algn="l"/>
                <a:tab pos="5130800" algn="l"/>
                <a:tab pos="7291070" algn="l"/>
              </a:tabLst>
            </a:pP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Sunday we want to help the old people at Sun Old People’s Home</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Welcome to join</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540385" algn="l"/>
                <a:tab pos="630555" algn="l"/>
                <a:tab pos="4410710" algn="l"/>
                <a:tab pos="5130800" algn="l"/>
                <a:tab pos="7291070" algn="l"/>
              </a:tabLst>
            </a:pP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Wanted</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Sun</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Old</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Place</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Sun Old People’s Home</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9</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 a</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 p</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Sunday</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Activities</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40385" algn="l"/>
                <a:tab pos="630555" algn="l"/>
                <a:tab pos="4410710" algn="l"/>
                <a:tab pos="5130800" algn="l"/>
                <a:tab pos="7291070" algn="l"/>
              </a:tabLst>
            </a:pP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Group 1</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Play chess</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象棋</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the old people</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Group 2</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Sing and dance for the old people</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Group 3</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Tell them stories and take a walk with them</a:t>
            </a:r>
            <a:r>
              <a:rPr lang="en-US" altLang="zh-CN" sz="24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1325586" y="836712"/>
            <a:ext cx="2736304" cy="436968"/>
          </a:xfrm>
          <a:prstGeom prst="rect">
            <a:avLst/>
          </a:prstGeom>
        </p:spPr>
      </p:pic>
      <p:sp>
        <p:nvSpPr>
          <p:cNvPr id="4" name="矩形 3"/>
          <p:cNvSpPr/>
          <p:nvPr/>
        </p:nvSpPr>
        <p:spPr bwMode="auto">
          <a:xfrm>
            <a:off x="334566" y="2492896"/>
            <a:ext cx="9001000" cy="3816424"/>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112558022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（一）根据招募启事的内容，判断下列句子正（</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students will help the old people on Saturday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are three groups of students in the activities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If you can sing and dance, you can join Group 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82638" y="1467692"/>
            <a:ext cx="404278" cy="523220"/>
          </a:xfrm>
          <a:prstGeom prst="rect">
            <a:avLst/>
          </a:prstGeom>
        </p:spPr>
        <p:txBody>
          <a:bodyPr wrap="none">
            <a:spAutoFit/>
          </a:bodyPr>
          <a:lstStyle/>
          <a:p>
            <a:r>
              <a:rPr lang="en-US" altLang="zh-CN" dirty="0"/>
              <a:t>F</a:t>
            </a:r>
            <a:endParaRPr lang="zh-CN" altLang="en-US" dirty="0"/>
          </a:p>
        </p:txBody>
      </p:sp>
      <p:sp>
        <p:nvSpPr>
          <p:cNvPr id="4" name="矩形 3"/>
          <p:cNvSpPr/>
          <p:nvPr/>
        </p:nvSpPr>
        <p:spPr>
          <a:xfrm>
            <a:off x="963402" y="2125558"/>
            <a:ext cx="423514" cy="523220"/>
          </a:xfrm>
          <a:prstGeom prst="rect">
            <a:avLst/>
          </a:prstGeom>
        </p:spPr>
        <p:txBody>
          <a:bodyPr wrap="square">
            <a:spAutoFit/>
          </a:bodyPr>
          <a:lstStyle/>
          <a:p>
            <a:r>
              <a:rPr lang="en-US" altLang="zh-CN" dirty="0"/>
              <a:t>T</a:t>
            </a:r>
            <a:endParaRPr lang="zh-CN" altLang="en-US" dirty="0"/>
          </a:p>
        </p:txBody>
      </p:sp>
      <p:sp>
        <p:nvSpPr>
          <p:cNvPr id="5" name="文本框 4"/>
          <p:cNvSpPr txBox="1"/>
          <p:nvPr/>
        </p:nvSpPr>
        <p:spPr>
          <a:xfrm>
            <a:off x="957000" y="2787402"/>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901747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（二）假如你成了志愿者中的一员，请根据招募启事的内容，描述一下你们的周末。（</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have a wonderful weekend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Sunday, we go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a:t>
            </a:r>
          </a:p>
          <a:p>
            <a:pPr hangingPunct="0">
              <a:spcAft>
                <a:spcPts val="0"/>
              </a:spcAft>
              <a:tabLst>
                <a:tab pos="540385" algn="l"/>
                <a:tab pos="630555" algn="l"/>
                <a:tab pos="4410710" algn="l"/>
                <a:tab pos="5130800" algn="l"/>
                <a:tab pos="7291070" algn="l"/>
              </a:tabLst>
            </a:pP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students in the first group 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students in the second group 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students in the third group 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old people are very 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all have a good time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023542" y="2124310"/>
            <a:ext cx="2806666" cy="523220"/>
          </a:xfrm>
          <a:prstGeom prst="rect">
            <a:avLst/>
          </a:prstGeom>
        </p:spPr>
        <p:txBody>
          <a:bodyPr wrap="none">
            <a:spAutoFit/>
          </a:bodyPr>
          <a:lstStyle/>
          <a:p>
            <a:r>
              <a:rPr lang="en-US" altLang="zh-CN" dirty="0"/>
              <a:t>Sun Old </a:t>
            </a:r>
            <a:r>
              <a:rPr lang="en-US" altLang="zh-CN" dirty="0" smtClean="0"/>
              <a:t>People’s</a:t>
            </a:r>
            <a:endParaRPr lang="zh-CN" altLang="en-US" dirty="0"/>
          </a:p>
        </p:txBody>
      </p:sp>
      <p:sp>
        <p:nvSpPr>
          <p:cNvPr id="4" name="矩形 3"/>
          <p:cNvSpPr/>
          <p:nvPr/>
        </p:nvSpPr>
        <p:spPr>
          <a:xfrm>
            <a:off x="406574" y="2792834"/>
            <a:ext cx="1101584" cy="523220"/>
          </a:xfrm>
          <a:prstGeom prst="rect">
            <a:avLst/>
          </a:prstGeom>
        </p:spPr>
        <p:txBody>
          <a:bodyPr wrap="none">
            <a:spAutoFit/>
          </a:bodyPr>
          <a:lstStyle/>
          <a:p>
            <a:r>
              <a:rPr lang="en-US" altLang="zh-CN" dirty="0"/>
              <a:t>Home</a:t>
            </a:r>
            <a:endParaRPr lang="zh-CN" altLang="en-US" dirty="0"/>
          </a:p>
        </p:txBody>
      </p:sp>
      <p:sp>
        <p:nvSpPr>
          <p:cNvPr id="5" name="矩形 4"/>
          <p:cNvSpPr/>
          <p:nvPr/>
        </p:nvSpPr>
        <p:spPr>
          <a:xfrm>
            <a:off x="6843444" y="2717466"/>
            <a:ext cx="4724370" cy="523220"/>
          </a:xfrm>
          <a:prstGeom prst="rect">
            <a:avLst/>
          </a:prstGeom>
        </p:spPr>
        <p:txBody>
          <a:bodyPr wrap="none">
            <a:spAutoFit/>
          </a:bodyPr>
          <a:lstStyle/>
          <a:p>
            <a:r>
              <a:rPr lang="en-US" altLang="zh-CN" dirty="0"/>
              <a:t>play chess with the old people</a:t>
            </a:r>
            <a:endParaRPr lang="zh-CN" altLang="en-US" dirty="0"/>
          </a:p>
        </p:txBody>
      </p:sp>
      <p:sp>
        <p:nvSpPr>
          <p:cNvPr id="6" name="矩形 5"/>
          <p:cNvSpPr/>
          <p:nvPr/>
        </p:nvSpPr>
        <p:spPr>
          <a:xfrm>
            <a:off x="5790082" y="3363466"/>
            <a:ext cx="5227650" cy="523220"/>
          </a:xfrm>
          <a:prstGeom prst="rect">
            <a:avLst/>
          </a:prstGeom>
        </p:spPr>
        <p:txBody>
          <a:bodyPr wrap="none">
            <a:spAutoFit/>
          </a:bodyPr>
          <a:lstStyle/>
          <a:p>
            <a:r>
              <a:rPr lang="en-US" altLang="zh-CN" dirty="0"/>
              <a:t>sing and dance for the old people</a:t>
            </a:r>
            <a:endParaRPr lang="zh-CN" altLang="en-US" dirty="0"/>
          </a:p>
        </p:txBody>
      </p:sp>
      <p:sp>
        <p:nvSpPr>
          <p:cNvPr id="7" name="矩形 6"/>
          <p:cNvSpPr/>
          <p:nvPr/>
        </p:nvSpPr>
        <p:spPr>
          <a:xfrm>
            <a:off x="4727054" y="4042888"/>
            <a:ext cx="6791622" cy="523220"/>
          </a:xfrm>
          <a:prstGeom prst="rect">
            <a:avLst/>
          </a:prstGeom>
        </p:spPr>
        <p:txBody>
          <a:bodyPr wrap="square">
            <a:spAutoFit/>
          </a:bodyPr>
          <a:lstStyle/>
          <a:p>
            <a:r>
              <a:rPr lang="en-US" altLang="zh-CN" dirty="0"/>
              <a:t>tell them stories and take a walk with them</a:t>
            </a:r>
            <a:endParaRPr lang="zh-CN" altLang="en-US" dirty="0"/>
          </a:p>
        </p:txBody>
      </p:sp>
      <p:sp>
        <p:nvSpPr>
          <p:cNvPr id="8" name="矩形 7"/>
          <p:cNvSpPr/>
          <p:nvPr/>
        </p:nvSpPr>
        <p:spPr>
          <a:xfrm>
            <a:off x="4295006" y="4636044"/>
            <a:ext cx="1144865" cy="523220"/>
          </a:xfrm>
          <a:prstGeom prst="rect">
            <a:avLst/>
          </a:prstGeom>
        </p:spPr>
        <p:txBody>
          <a:bodyPr wrap="none">
            <a:spAutoFit/>
          </a:bodyPr>
          <a:lstStyle/>
          <a:p>
            <a:r>
              <a:rPr lang="en-US" altLang="zh-CN" dirty="0"/>
              <a:t>happy</a:t>
            </a:r>
            <a:endParaRPr lang="zh-CN" altLang="en-US" dirty="0"/>
          </a:p>
        </p:txBody>
      </p:sp>
    </p:spTree>
    <p:extLst>
      <p:ext uri="{BB962C8B-B14F-4D97-AF65-F5344CB8AC3E}">
        <p14:creationId xmlns:p14="http://schemas.microsoft.com/office/powerpoint/2010/main" val="1755613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9234"/>
            <a:ext cx="11485848" cy="1481111"/>
          </a:xfrm>
        </p:spPr>
        <p:txBody>
          <a:bodyPr/>
          <a:lstStyle/>
          <a:p>
            <a:pPr hangingPunct="0">
              <a:lnSpc>
                <a:spcPct val="130000"/>
              </a:lnSpc>
              <a:spcAft>
                <a:spcPts val="0"/>
              </a:spcAft>
              <a:tabLst>
                <a:tab pos="540385" algn="l"/>
                <a:tab pos="630555" algn="l"/>
                <a:tab pos="4410710" algn="l"/>
                <a:tab pos="5130800" algn="l"/>
                <a:tab pos="7291070" algn="l"/>
              </a:tabLst>
            </a:pPr>
            <a:r>
              <a:rPr lang="zh-CN" altLang="zh-CN" sz="2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十六、 书面表达。</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30000"/>
              </a:lnSpc>
              <a:spcAft>
                <a:spcPts val="0"/>
              </a:spcAft>
              <a:tabLst>
                <a:tab pos="540385" algn="l"/>
                <a:tab pos="630555" algn="l"/>
                <a:tab pos="4410710" algn="l"/>
                <a:tab pos="5130800" algn="l"/>
                <a:tab pos="7291070" algn="l"/>
              </a:tabLst>
            </a:pP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下表是你的朋友</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的周末安排，请以</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“Ann’s weekends”</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为题，写一篇英语小短文，向大家介绍一下她的周末吧。不少于</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个单词。</a:t>
            </a:r>
            <a:endPar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519306286"/>
              </p:ext>
            </p:extLst>
          </p:nvPr>
        </p:nvGraphicFramePr>
        <p:xfrm>
          <a:off x="487726" y="2077940"/>
          <a:ext cx="11368120" cy="4525960"/>
        </p:xfrm>
        <a:graphic>
          <a:graphicData uri="http://schemas.openxmlformats.org/drawingml/2006/table">
            <a:tbl>
              <a:tblPr firstRow="1" firstCol="1" bandRow="1"/>
              <a:tblGrid>
                <a:gridCol w="2187226">
                  <a:extLst>
                    <a:ext uri="{9D8B030D-6E8A-4147-A177-3AD203B41FA5}">
                      <a16:colId xmlns:a16="http://schemas.microsoft.com/office/drawing/2014/main" val="973696644"/>
                    </a:ext>
                  </a:extLst>
                </a:gridCol>
                <a:gridCol w="9180894">
                  <a:extLst>
                    <a:ext uri="{9D8B030D-6E8A-4147-A177-3AD203B41FA5}">
                      <a16:colId xmlns:a16="http://schemas.microsoft.com/office/drawing/2014/main" val="1119634386"/>
                    </a:ext>
                  </a:extLst>
                </a:gridCol>
              </a:tblGrid>
              <a:tr h="565745">
                <a:tc gridSpan="2">
                  <a:txBody>
                    <a:bodyPr/>
                    <a:lstStyle/>
                    <a:p>
                      <a:pPr algn="ctr" hangingPunct="0">
                        <a:lnSpc>
                          <a:spcPct val="130000"/>
                        </a:lnSpc>
                        <a:spcAft>
                          <a:spcPts val="0"/>
                        </a:spcAft>
                        <a:tabLst>
                          <a:tab pos="540385" algn="l"/>
                          <a:tab pos="630555" algn="l"/>
                          <a:tab pos="4410710" algn="l"/>
                          <a:tab pos="5130800" algn="l"/>
                          <a:tab pos="7291070"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Saturday</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3115647173"/>
                  </a:ext>
                </a:extLst>
              </a:tr>
              <a:tr h="565745">
                <a:tc>
                  <a:txBody>
                    <a:bodyPr/>
                    <a:lstStyle/>
                    <a:p>
                      <a:pPr algn="just" hangingPunct="0">
                        <a:lnSpc>
                          <a:spcPct val="130000"/>
                        </a:lnSpc>
                        <a:spcAft>
                          <a:spcPts val="0"/>
                        </a:spcAft>
                        <a:tabLst>
                          <a:tab pos="540385" algn="l"/>
                          <a:tab pos="630555" algn="l"/>
                          <a:tab pos="4410710" algn="l"/>
                          <a:tab pos="5130800" algn="l"/>
                          <a:tab pos="729107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morning</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540385" algn="l"/>
                          <a:tab pos="630555" algn="l"/>
                          <a:tab pos="4410710" algn="l"/>
                          <a:tab pos="5130800" algn="l"/>
                          <a:tab pos="729107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have singing lessons</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19442050"/>
                  </a:ext>
                </a:extLst>
              </a:tr>
              <a:tr h="565745">
                <a:tc>
                  <a:txBody>
                    <a:bodyPr/>
                    <a:lstStyle/>
                    <a:p>
                      <a:pPr algn="just" hangingPunct="0">
                        <a:lnSpc>
                          <a:spcPct val="130000"/>
                        </a:lnSpc>
                        <a:spcAft>
                          <a:spcPts val="0"/>
                        </a:spcAft>
                        <a:tabLst>
                          <a:tab pos="540385" algn="l"/>
                          <a:tab pos="630555" algn="l"/>
                          <a:tab pos="4410710" algn="l"/>
                          <a:tab pos="5130800" algn="l"/>
                          <a:tab pos="729107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afternoon</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540385" algn="l"/>
                          <a:tab pos="630555" algn="l"/>
                          <a:tab pos="4410710" algn="l"/>
                          <a:tab pos="5130800" algn="l"/>
                          <a:tab pos="729107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fly a kite</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8406530"/>
                  </a:ext>
                </a:extLst>
              </a:tr>
              <a:tr h="565745">
                <a:tc>
                  <a:txBody>
                    <a:bodyPr/>
                    <a:lstStyle/>
                    <a:p>
                      <a:pPr algn="just" hangingPunct="0">
                        <a:lnSpc>
                          <a:spcPct val="130000"/>
                        </a:lnSpc>
                        <a:spcAft>
                          <a:spcPts val="0"/>
                        </a:spcAft>
                        <a:tabLst>
                          <a:tab pos="540385" algn="l"/>
                          <a:tab pos="630555" algn="l"/>
                          <a:tab pos="4410710" algn="l"/>
                          <a:tab pos="5130800" algn="l"/>
                          <a:tab pos="729107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evening</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540385" algn="l"/>
                          <a:tab pos="630555" algn="l"/>
                          <a:tab pos="4410710" algn="l"/>
                          <a:tab pos="5130800" algn="l"/>
                          <a:tab pos="729107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 homework</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27731452"/>
                  </a:ext>
                </a:extLst>
              </a:tr>
              <a:tr h="565745">
                <a:tc gridSpan="2">
                  <a:txBody>
                    <a:bodyPr/>
                    <a:lstStyle/>
                    <a:p>
                      <a:pPr algn="ctr" hangingPunct="0">
                        <a:lnSpc>
                          <a:spcPct val="130000"/>
                        </a:lnSpc>
                        <a:spcAft>
                          <a:spcPts val="0"/>
                        </a:spcAft>
                        <a:tabLst>
                          <a:tab pos="540385" algn="l"/>
                          <a:tab pos="630555" algn="l"/>
                          <a:tab pos="4410710" algn="l"/>
                          <a:tab pos="5130800" algn="l"/>
                          <a:tab pos="729107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Sunday</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4110548189"/>
                  </a:ext>
                </a:extLst>
              </a:tr>
              <a:tr h="565745">
                <a:tc>
                  <a:txBody>
                    <a:bodyPr/>
                    <a:lstStyle/>
                    <a:p>
                      <a:pPr algn="just" hangingPunct="0">
                        <a:lnSpc>
                          <a:spcPct val="130000"/>
                        </a:lnSpc>
                        <a:spcAft>
                          <a:spcPts val="0"/>
                        </a:spcAft>
                        <a:tabLst>
                          <a:tab pos="540385" algn="l"/>
                          <a:tab pos="630555" algn="l"/>
                          <a:tab pos="4410710" algn="l"/>
                          <a:tab pos="5130800" algn="l"/>
                          <a:tab pos="729107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morning</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540385" algn="l"/>
                          <a:tab pos="630555" algn="l"/>
                          <a:tab pos="4410710" algn="l"/>
                          <a:tab pos="5130800" algn="l"/>
                          <a:tab pos="729107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read English stories</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61610355"/>
                  </a:ext>
                </a:extLst>
              </a:tr>
              <a:tr h="565745">
                <a:tc>
                  <a:txBody>
                    <a:bodyPr/>
                    <a:lstStyle/>
                    <a:p>
                      <a:pPr algn="just" hangingPunct="0">
                        <a:lnSpc>
                          <a:spcPct val="130000"/>
                        </a:lnSpc>
                        <a:spcAft>
                          <a:spcPts val="0"/>
                        </a:spcAft>
                        <a:tabLst>
                          <a:tab pos="540385" algn="l"/>
                          <a:tab pos="630555" algn="l"/>
                          <a:tab pos="4410710" algn="l"/>
                          <a:tab pos="5130800" algn="l"/>
                          <a:tab pos="729107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afternoon</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540385" algn="l"/>
                          <a:tab pos="630555" algn="l"/>
                          <a:tab pos="4410710" algn="l"/>
                          <a:tab pos="5130800" algn="l"/>
                          <a:tab pos="729107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watch films</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66356408"/>
                  </a:ext>
                </a:extLst>
              </a:tr>
              <a:tr h="565745">
                <a:tc>
                  <a:txBody>
                    <a:bodyPr/>
                    <a:lstStyle/>
                    <a:p>
                      <a:pPr algn="just" hangingPunct="0">
                        <a:lnSpc>
                          <a:spcPct val="130000"/>
                        </a:lnSpc>
                        <a:spcAft>
                          <a:spcPts val="0"/>
                        </a:spcAft>
                        <a:tabLst>
                          <a:tab pos="540385" algn="l"/>
                          <a:tab pos="630555" algn="l"/>
                          <a:tab pos="4410710" algn="l"/>
                          <a:tab pos="5130800" algn="l"/>
                          <a:tab pos="729107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evening</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30000"/>
                        </a:lnSpc>
                        <a:spcAft>
                          <a:spcPts val="0"/>
                        </a:spcAft>
                        <a:tabLst>
                          <a:tab pos="540385" algn="l"/>
                          <a:tab pos="630555" algn="l"/>
                          <a:tab pos="4410710" algn="l"/>
                          <a:tab pos="5130800" algn="l"/>
                          <a:tab pos="729107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on the Internet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89587660"/>
                  </a:ext>
                </a:extLst>
              </a:tr>
            </a:tbl>
          </a:graphicData>
        </a:graphic>
      </p:graphicFrame>
    </p:spTree>
    <p:extLst>
      <p:ext uri="{BB962C8B-B14F-4D97-AF65-F5344CB8AC3E}">
        <p14:creationId xmlns:p14="http://schemas.microsoft.com/office/powerpoint/2010/main" val="24442927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判断下列图片与所听内容是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否</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相符。</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1452" y="2834352"/>
            <a:ext cx="1156640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406574" y="1358851"/>
            <a:ext cx="11377264" cy="1529151"/>
          </a:xfrm>
          <a:prstGeom prst="rect">
            <a:avLst/>
          </a:prstGeom>
        </p:spPr>
      </p:pic>
      <p:sp>
        <p:nvSpPr>
          <p:cNvPr id="5" name="矩形 4"/>
          <p:cNvSpPr/>
          <p:nvPr/>
        </p:nvSpPr>
        <p:spPr>
          <a:xfrm>
            <a:off x="335216" y="3356992"/>
            <a:ext cx="6441530" cy="3323987"/>
          </a:xfrm>
          <a:prstGeom prst="rect">
            <a:avLst/>
          </a:prstGeom>
        </p:spPr>
        <p:txBody>
          <a:bodyPr wrap="square">
            <a:spAutoFit/>
          </a:bodyPr>
          <a:lstStyle/>
          <a:p>
            <a:pPr algn="just">
              <a:lnSpc>
                <a:spcPct val="150000"/>
              </a:lnSpc>
              <a:spcAft>
                <a:spcPts val="0"/>
              </a:spcAft>
            </a:pPr>
            <a:r>
              <a:rPr lang="en-US" altLang="zh-CN" dirty="0" smtClean="0">
                <a:solidFill>
                  <a:srgbClr val="ED028C"/>
                </a:solidFill>
                <a:cs typeface="Times New Roman" panose="02020603050405020304" pitchFamily="18" charset="0"/>
              </a:rPr>
              <a:t>1.We </a:t>
            </a:r>
            <a:r>
              <a:rPr lang="en-US" altLang="zh-CN" dirty="0">
                <a:solidFill>
                  <a:srgbClr val="ED028C"/>
                </a:solidFill>
                <a:cs typeface="Times New Roman" panose="02020603050405020304" pitchFamily="18" charset="0"/>
              </a:rPr>
              <a:t>often play football at weekends.</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en-US" altLang="zh-CN" dirty="0">
                <a:solidFill>
                  <a:srgbClr val="ED028C"/>
                </a:solidFill>
                <a:cs typeface="Times New Roman" panose="02020603050405020304" pitchFamily="18" charset="0"/>
              </a:rPr>
              <a:t>2.W</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What do you do at weekends</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en-US" altLang="zh-CN" dirty="0" smtClean="0">
                <a:solidFill>
                  <a:srgbClr val="ED028C"/>
                </a:solidFill>
                <a:cs typeface="Times New Roman" panose="02020603050405020304" pitchFamily="18" charset="0"/>
              </a:rPr>
              <a:t>   M</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We often have swimming </a:t>
            </a:r>
            <a:r>
              <a:rPr lang="en-US" altLang="zh-CN" dirty="0" smtClean="0">
                <a:solidFill>
                  <a:srgbClr val="ED028C"/>
                </a:solidFill>
                <a:cs typeface="Times New Roman" panose="02020603050405020304" pitchFamily="18" charset="0"/>
              </a:rPr>
              <a:t>lessons</a:t>
            </a:r>
            <a:r>
              <a:rPr lang="en-US"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en-US" altLang="zh-CN" dirty="0">
                <a:solidFill>
                  <a:srgbClr val="ED028C"/>
                </a:solidFill>
                <a:cs typeface="Times New Roman" panose="02020603050405020304" pitchFamily="18" charset="0"/>
              </a:rPr>
              <a:t>3.John usually sends emails to his </a:t>
            </a:r>
            <a:endParaRPr lang="en-US" altLang="zh-CN" dirty="0" smtClean="0">
              <a:solidFill>
                <a:srgbClr val="ED028C"/>
              </a:solidFill>
              <a:cs typeface="Times New Roman" panose="02020603050405020304" pitchFamily="18" charset="0"/>
            </a:endParaRPr>
          </a:p>
          <a:p>
            <a:pPr algn="just">
              <a:lnSpc>
                <a:spcPct val="150000"/>
              </a:lnSpc>
              <a:spcAft>
                <a:spcPts val="0"/>
              </a:spcAft>
            </a:pPr>
            <a:r>
              <a:rPr lang="en-US" altLang="zh-CN" dirty="0">
                <a:solidFill>
                  <a:srgbClr val="ED028C"/>
                </a:solidFill>
                <a:cs typeface="Times New Roman" panose="02020603050405020304" pitchFamily="18" charset="0"/>
              </a:rPr>
              <a:t> </a:t>
            </a:r>
            <a:r>
              <a:rPr lang="en-US" altLang="zh-CN" dirty="0" smtClean="0">
                <a:solidFill>
                  <a:srgbClr val="ED028C"/>
                </a:solidFill>
                <a:cs typeface="Times New Roman" panose="02020603050405020304" pitchFamily="18" charset="0"/>
              </a:rPr>
              <a:t>  e-friend</a:t>
            </a:r>
            <a:r>
              <a:rPr lang="en-US"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6" name="矩形 5"/>
          <p:cNvSpPr/>
          <p:nvPr/>
        </p:nvSpPr>
        <p:spPr>
          <a:xfrm>
            <a:off x="6806642" y="3323775"/>
            <a:ext cx="5116954" cy="3323987"/>
          </a:xfrm>
          <a:prstGeom prst="rect">
            <a:avLst/>
          </a:prstGeom>
        </p:spPr>
        <p:txBody>
          <a:bodyPr wrap="square">
            <a:spAutoFit/>
          </a:bodyPr>
          <a:lstStyle/>
          <a:p>
            <a:pPr algn="just">
              <a:lnSpc>
                <a:spcPct val="150000"/>
              </a:lnSpc>
              <a:spcAft>
                <a:spcPts val="0"/>
              </a:spcAft>
            </a:pPr>
            <a:r>
              <a:rPr lang="en-US" altLang="zh-CN" dirty="0">
                <a:solidFill>
                  <a:srgbClr val="ED028C"/>
                </a:solidFill>
                <a:cs typeface="Times New Roman" panose="02020603050405020304" pitchFamily="18" charset="0"/>
              </a:rPr>
              <a:t>4.Lisa always watches films in the cinema.</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en-US" altLang="zh-CN" dirty="0">
                <a:solidFill>
                  <a:srgbClr val="ED028C"/>
                </a:solidFill>
                <a:cs typeface="Times New Roman" panose="02020603050405020304" pitchFamily="18" charset="0"/>
              </a:rPr>
              <a:t>5.W</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What does Mike do at </a:t>
            </a:r>
            <a:endParaRPr lang="en-US" altLang="zh-CN" dirty="0" smtClean="0">
              <a:solidFill>
                <a:srgbClr val="ED028C"/>
              </a:solidFill>
              <a:cs typeface="Times New Roman" panose="02020603050405020304" pitchFamily="18" charset="0"/>
            </a:endParaRPr>
          </a:p>
          <a:p>
            <a:pPr algn="just">
              <a:lnSpc>
                <a:spcPct val="150000"/>
              </a:lnSpc>
              <a:spcAft>
                <a:spcPts val="0"/>
              </a:spcAft>
            </a:pPr>
            <a:r>
              <a:rPr lang="en-US" altLang="zh-CN" dirty="0">
                <a:solidFill>
                  <a:srgbClr val="ED028C"/>
                </a:solidFill>
                <a:cs typeface="Times New Roman" panose="02020603050405020304" pitchFamily="18" charset="0"/>
              </a:rPr>
              <a:t> </a:t>
            </a:r>
            <a:r>
              <a:rPr lang="en-US" altLang="zh-CN" dirty="0" smtClean="0">
                <a:solidFill>
                  <a:srgbClr val="ED028C"/>
                </a:solidFill>
                <a:cs typeface="Times New Roman" panose="02020603050405020304" pitchFamily="18" charset="0"/>
              </a:rPr>
              <a:t>   weekends</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en-US" altLang="zh-CN" dirty="0" smtClean="0">
                <a:solidFill>
                  <a:srgbClr val="ED028C"/>
                </a:solidFill>
                <a:cs typeface="Times New Roman" panose="02020603050405020304" pitchFamily="18" charset="0"/>
              </a:rPr>
              <a:t>   M</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He plays football.</a:t>
            </a:r>
            <a:endParaRPr lang="zh-CN" altLang="zh-CN" sz="1050" dirty="0">
              <a:solidFill>
                <a:srgbClr val="000000"/>
              </a:solidFill>
              <a:cs typeface="Times New Roman" panose="02020603050405020304" pitchFamily="18" charset="0"/>
            </a:endParaRPr>
          </a:p>
        </p:txBody>
      </p:sp>
      <p:sp>
        <p:nvSpPr>
          <p:cNvPr id="7" name="矩形 6"/>
          <p:cNvSpPr/>
          <p:nvPr/>
        </p:nvSpPr>
        <p:spPr>
          <a:xfrm>
            <a:off x="1423220" y="2921942"/>
            <a:ext cx="423514" cy="523220"/>
          </a:xfrm>
          <a:prstGeom prst="rect">
            <a:avLst/>
          </a:prstGeom>
        </p:spPr>
        <p:txBody>
          <a:bodyPr wrap="none">
            <a:spAutoFit/>
          </a:bodyPr>
          <a:lstStyle/>
          <a:p>
            <a:r>
              <a:rPr lang="en-US" altLang="zh-CN" dirty="0"/>
              <a:t>T</a:t>
            </a:r>
            <a:endParaRPr lang="zh-CN" altLang="en-US" dirty="0"/>
          </a:p>
        </p:txBody>
      </p:sp>
      <p:sp>
        <p:nvSpPr>
          <p:cNvPr id="8" name="矩形 7"/>
          <p:cNvSpPr/>
          <p:nvPr/>
        </p:nvSpPr>
        <p:spPr>
          <a:xfrm>
            <a:off x="3905318" y="2943329"/>
            <a:ext cx="404278" cy="523220"/>
          </a:xfrm>
          <a:prstGeom prst="rect">
            <a:avLst/>
          </a:prstGeom>
        </p:spPr>
        <p:txBody>
          <a:bodyPr wrap="none">
            <a:spAutoFit/>
          </a:bodyPr>
          <a:lstStyle/>
          <a:p>
            <a:r>
              <a:rPr lang="en-US" altLang="zh-CN" dirty="0"/>
              <a:t>F</a:t>
            </a:r>
            <a:endParaRPr lang="zh-CN" altLang="en-US" dirty="0"/>
          </a:p>
        </p:txBody>
      </p:sp>
      <p:sp>
        <p:nvSpPr>
          <p:cNvPr id="9" name="文本框 8"/>
          <p:cNvSpPr txBox="1"/>
          <p:nvPr/>
        </p:nvSpPr>
        <p:spPr>
          <a:xfrm>
            <a:off x="6484665" y="2943329"/>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
        <p:nvSpPr>
          <p:cNvPr id="10" name="文本框 9"/>
          <p:cNvSpPr txBox="1"/>
          <p:nvPr/>
        </p:nvSpPr>
        <p:spPr>
          <a:xfrm>
            <a:off x="8644905" y="2943329"/>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
        <p:nvSpPr>
          <p:cNvPr id="11" name="文本框 10"/>
          <p:cNvSpPr txBox="1"/>
          <p:nvPr/>
        </p:nvSpPr>
        <p:spPr>
          <a:xfrm>
            <a:off x="10919742" y="2942036"/>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553407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xEl>
                                              <p:pRg st="1" end="1"/>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6">
                                            <p:txEl>
                                              <p:pRg st="2" end="2"/>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61207"/>
          </a:xfrm>
        </p:spPr>
        <p:txBody>
          <a:bodyPr/>
          <a:lstStyle/>
          <a:p>
            <a:pPr algn="ct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weekends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80936" y="1327633"/>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3740">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This is my friend Ann. She always has singing lessons on Saturday morning and she really sings well. In the afternoon, she flies a kite with her father in the park. She does her homework in the evening. She likes reading English stories on Sunday morning. She usually watches films on Sunday afternoon. In the evening, Ann likes chatting on the Internet with her </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e-friends</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She always has a good time at weekends.</a:t>
            </a:r>
            <a:r>
              <a:rPr lang="en-US" altLang="zh-CN"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答案仅供参考</a:t>
            </a:r>
            <a:r>
              <a:rPr lang="en-US" altLang="zh-CN"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cxnSp>
        <p:nvCxnSpPr>
          <p:cNvPr id="6" name="直接连接符 5"/>
          <p:cNvCxnSpPr/>
          <p:nvPr/>
        </p:nvCxnSpPr>
        <p:spPr>
          <a:xfrm>
            <a:off x="380936" y="1980294"/>
            <a:ext cx="1140290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06574" y="2628366"/>
            <a:ext cx="1140290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406574" y="3264252"/>
            <a:ext cx="1140290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406574" y="3924510"/>
            <a:ext cx="1140290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406574" y="4534758"/>
            <a:ext cx="1140290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406574" y="5203562"/>
            <a:ext cx="1140290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8834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选出合适的答语。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401157"/>
            <a:ext cx="11485848"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40385" algn="l"/>
                <a:tab pos="630555" algn="l"/>
                <a:tab pos="4410710" algn="l"/>
                <a:tab pos="5130800" algn="l"/>
                <a:tab pos="729107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I can</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I am</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I do</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eaLnBrk="1" hangingPunct="0">
              <a:spcAft>
                <a:spcPts val="0"/>
              </a:spcAft>
              <a:tabLst>
                <a:tab pos="540385" algn="l"/>
                <a:tab pos="630555" algn="l"/>
                <a:tab pos="4410710" algn="l"/>
                <a:tab pos="5130800" algn="l"/>
                <a:tab pos="7291070"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I can’t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I’m not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I don’t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eaLnBrk="1" hangingPunct="0">
              <a:spcAft>
                <a:spcPts val="0"/>
              </a:spcAft>
              <a:tabLst>
                <a:tab pos="540385" algn="l"/>
                <a:tab pos="630555" algn="l"/>
                <a:tab pos="4410710" algn="l"/>
                <a:tab pos="5130800" algn="l"/>
                <a:tab pos="7291070"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I do</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I have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Wait a minute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4" name="矩形 3"/>
          <p:cNvSpPr/>
          <p:nvPr/>
        </p:nvSpPr>
        <p:spPr>
          <a:xfrm>
            <a:off x="622598" y="1975162"/>
            <a:ext cx="2722220"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Can you swim</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矩形 4"/>
          <p:cNvSpPr/>
          <p:nvPr/>
        </p:nvSpPr>
        <p:spPr>
          <a:xfrm>
            <a:off x="622598" y="3140968"/>
            <a:ext cx="3648756"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Do you like drawing</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6" name="矩形 5"/>
          <p:cNvSpPr/>
          <p:nvPr/>
        </p:nvSpPr>
        <p:spPr>
          <a:xfrm>
            <a:off x="665328" y="4416635"/>
            <a:ext cx="4241354"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Let’s go and have a picnic.</a:t>
            </a:r>
            <a:endParaRPr lang="zh-CN" altLang="zh-CN" sz="1050" dirty="0">
              <a:solidFill>
                <a:srgbClr val="000000"/>
              </a:solidFill>
              <a:cs typeface="Times New Roman" panose="02020603050405020304" pitchFamily="18" charset="0"/>
            </a:endParaRPr>
          </a:p>
        </p:txBody>
      </p:sp>
      <p:sp>
        <p:nvSpPr>
          <p:cNvPr id="7" name="文本框 6"/>
          <p:cNvSpPr txBox="1"/>
          <p:nvPr/>
        </p:nvSpPr>
        <p:spPr>
          <a:xfrm>
            <a:off x="929630" y="1474166"/>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929630" y="2636912"/>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9" name="文本框 8"/>
          <p:cNvSpPr txBox="1"/>
          <p:nvPr/>
        </p:nvSpPr>
        <p:spPr>
          <a:xfrm>
            <a:off x="910630" y="3853994"/>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965682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3560"/>
            <a:ext cx="11485848" cy="1938992"/>
          </a:xfrm>
        </p:spPr>
        <p:txBody>
          <a:bodyPr/>
          <a:lstStyle/>
          <a:p>
            <a:pPr hangingPunct="0">
              <a:spcAft>
                <a:spcPts val="0"/>
              </a:spcAft>
              <a:tabLst>
                <a:tab pos="540385" algn="l"/>
                <a:tab pos="630555" algn="l"/>
                <a:tab pos="4410710" algn="l"/>
                <a:tab pos="5130800" algn="l"/>
                <a:tab pos="729107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she does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Good</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540385" algn="l"/>
                <a:tab pos="630555" algn="l"/>
                <a:tab pos="4410710" algn="l"/>
                <a:tab pos="5130800" algn="l"/>
                <a:tab pos="7291070" algn="l"/>
              </a:tabLst>
            </a:pPr>
            <a:endParaRPr lang="en-US" altLang="zh-CN" sz="12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go to school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reads books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watches TV</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99728" y="1562354"/>
            <a:ext cx="4624984"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Does she fly kites in spring</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矩形 3"/>
          <p:cNvSpPr/>
          <p:nvPr/>
        </p:nvSpPr>
        <p:spPr>
          <a:xfrm>
            <a:off x="599728" y="2834352"/>
            <a:ext cx="6431582" cy="738664"/>
          </a:xfrm>
          <a:prstGeom prst="rect">
            <a:avLst/>
          </a:prstGeom>
        </p:spPr>
        <p:txBody>
          <a:bodyPr wrap="square">
            <a:spAutoFit/>
          </a:bodyPr>
          <a:lstStyle/>
          <a:p>
            <a:pPr algn="just">
              <a:lnSpc>
                <a:spcPct val="150000"/>
              </a:lnSpc>
              <a:spcAft>
                <a:spcPts val="0"/>
              </a:spcAft>
            </a:pPr>
            <a:r>
              <a:rPr lang="en-US" altLang="zh-CN" dirty="0">
                <a:solidFill>
                  <a:srgbClr val="ED028C"/>
                </a:solidFill>
                <a:cs typeface="Times New Roman" panose="02020603050405020304" pitchFamily="18" charset="0"/>
              </a:rPr>
              <a:t>What does your sister do at weekends</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文本框 4"/>
          <p:cNvSpPr txBox="1"/>
          <p:nvPr/>
        </p:nvSpPr>
        <p:spPr>
          <a:xfrm>
            <a:off x="929630" y="1042698"/>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40049" y="2203372"/>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410093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根据你所听到的对话和问题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选出正确的答案。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474906"/>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39750" algn="l"/>
                <a:tab pos="630238" algn="l"/>
                <a:tab pos="1793875" algn="l"/>
                <a:tab pos="4410075" algn="l"/>
                <a:tab pos="5130800" algn="l"/>
                <a:tab pos="72898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cook</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helps people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eaLnBrk="1" hangingPunct="0">
              <a:spcAft>
                <a:spcPts val="0"/>
              </a:spcAft>
              <a:tabLst>
                <a:tab pos="539750" algn="l"/>
                <a:tab pos="630238" algn="l"/>
                <a:tab pos="1793875" algn="l"/>
                <a:tab pos="4410075" algn="l"/>
                <a:tab pos="5130800" algn="l"/>
                <a:tab pos="7289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She’s a writer</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622598" y="2734558"/>
            <a:ext cx="10360606"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Hi, Mike. What does your father do</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He is a policeman. And my mother is a writer.</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Does she write stories at home</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Yes, she does.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What does Mike’s mother do</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910630" y="1548246"/>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778806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03177"/>
          </a:xfrm>
        </p:spPr>
        <p:txBody>
          <a:bodyPr/>
          <a:lstStyle/>
          <a:p>
            <a:pPr hangingPunct="0">
              <a:spcAft>
                <a:spcPts val="0"/>
              </a:spcAft>
              <a:tabLst>
                <a:tab pos="539750" algn="l"/>
                <a:tab pos="630238" algn="l"/>
                <a:tab pos="1793875" algn="l"/>
                <a:tab pos="4410075" algn="l"/>
                <a:tab pos="5130800" algn="l"/>
                <a:tab pos="72898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she does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she doesn’t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she can</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766614" y="2035210"/>
            <a:ext cx="10576630"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Peter, does your </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e-friend </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live in the US</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No, she doesn’t. She lives in the UK.</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Can she speak Chinese</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Yes, she can.</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Does Peter’s </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e-friend </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live in the UK</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27722" y="845258"/>
            <a:ext cx="444352" cy="523220"/>
          </a:xfrm>
          <a:prstGeom prst="rect">
            <a:avLst/>
          </a:prstGeom>
        </p:spPr>
        <p:txBody>
          <a:bodyPr wrap="none">
            <a:spAutoFit/>
          </a:bodyPr>
          <a:lstStyle/>
          <a:p>
            <a:r>
              <a:rPr lang="en-US" altLang="zh-CN" dirty="0"/>
              <a:t>A</a:t>
            </a:r>
            <a:endParaRPr lang="zh-CN" altLang="en-US" dirty="0"/>
          </a:p>
        </p:txBody>
      </p:sp>
    </p:spTree>
    <p:extLst>
      <p:ext uri="{BB962C8B-B14F-4D97-AF65-F5344CB8AC3E}">
        <p14:creationId xmlns:p14="http://schemas.microsoft.com/office/powerpoint/2010/main" val="20918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84995"/>
          </a:xfrm>
        </p:spPr>
        <p:txBody>
          <a:bodyPr/>
          <a:lstStyle/>
          <a:p>
            <a:pPr hangingPunct="0">
              <a:spcAft>
                <a:spcPts val="0"/>
              </a:spcAft>
              <a:tabLst>
                <a:tab pos="539750" algn="l"/>
                <a:tab pos="630238" algn="l"/>
                <a:tab pos="1793875" algn="l"/>
                <a:tab pos="4410075" algn="l"/>
                <a:tab pos="5130800" algn="l"/>
                <a:tab pos="72898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plays the piano</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goes to the park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goes to the cinema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622598" y="1988840"/>
            <a:ext cx="11224104"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What do you do at weekends, Helen</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 always play the piano. I sometimes go to the cinema.</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What does Helen sometimes do at weekends</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53242" y="855771"/>
            <a:ext cx="444352" cy="523220"/>
          </a:xfrm>
          <a:prstGeom prst="rect">
            <a:avLst/>
          </a:prstGeom>
        </p:spPr>
        <p:txBody>
          <a:bodyPr wrap="none">
            <a:spAutoFit/>
          </a:bodyPr>
          <a:lstStyle/>
          <a:p>
            <a:r>
              <a:rPr lang="en-US" altLang="zh-CN" dirty="0"/>
              <a:t>C</a:t>
            </a:r>
            <a:endParaRPr lang="zh-CN" altLang="en-US" dirty="0"/>
          </a:p>
        </p:txBody>
      </p:sp>
    </p:spTree>
    <p:extLst>
      <p:ext uri="{BB962C8B-B14F-4D97-AF65-F5344CB8AC3E}">
        <p14:creationId xmlns:p14="http://schemas.microsoft.com/office/powerpoint/2010/main" val="1654559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126</TotalTime>
  <Words>3537</Words>
  <Application>Microsoft Office PowerPoint</Application>
  <PresentationFormat>自定义</PresentationFormat>
  <Paragraphs>326</Paragraphs>
  <Slides>40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40</vt:i4>
      </vt:variant>
    </vt:vector>
  </HeadingPairs>
  <TitlesOfParts>
    <vt:vector size="48" baseType="lpstr">
      <vt:lpstr>IPAPANNEW</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345</cp:revision>
  <dcterms:created xsi:type="dcterms:W3CDTF">2020-11-06T05:24:00Z</dcterms:created>
  <dcterms:modified xsi:type="dcterms:W3CDTF">2025-06-30T05:52:38Z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